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9" r:id="rId9"/>
    <p:sldId id="270" r:id="rId10"/>
    <p:sldId id="271" r:id="rId11"/>
    <p:sldId id="263" r:id="rId12"/>
    <p:sldId id="272" r:id="rId13"/>
    <p:sldId id="273" r:id="rId14"/>
    <p:sldId id="266" r:id="rId15"/>
    <p:sldId id="265" r:id="rId16"/>
    <p:sldId id="274" r:id="rId17"/>
    <p:sldId id="264" r:id="rId18"/>
    <p:sldId id="267" r:id="rId19"/>
    <p:sldId id="275" r:id="rId20"/>
    <p:sldId id="276" r:id="rId21"/>
    <p:sldId id="277" r:id="rId22"/>
    <p:sldId id="278" r:id="rId23"/>
    <p:sldId id="279" r:id="rId24"/>
    <p:sldId id="280" r:id="rId25"/>
    <p:sldId id="268" r:id="rId26"/>
  </p:sldIdLst>
  <p:sldSz cx="18288000" cy="10287000"/>
  <p:notesSz cx="6858000" cy="9144000"/>
  <p:embeddedFontLs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Gill Sans MT" panose="020B0502020104020203" pitchFamily="34" charset="77"/>
      <p:regular r:id="rId32"/>
      <p:bold r:id="rId33"/>
      <p:italic r:id="rId34"/>
      <p:boldItalic r:id="rId35"/>
    </p:embeddedFont>
    <p:embeddedFont>
      <p:font typeface="Karnchang" pitchFamily="2" charset="-34"/>
      <p:regular r:id="rId36"/>
    </p:embeddedFont>
    <p:embeddedFont>
      <p:font typeface="Karnchang Bold" pitchFamily="2" charset="-34"/>
      <p:regular r:id="rId37"/>
      <p:bold r:id="rId38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 autoAdjust="0"/>
    <p:restoredTop sz="94570" autoAdjust="0"/>
  </p:normalViewPr>
  <p:slideViewPr>
    <p:cSldViewPr>
      <p:cViewPr varScale="1">
        <p:scale>
          <a:sx n="69" d="100"/>
          <a:sy n="69" d="100"/>
        </p:scale>
        <p:origin x="824" y="2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C2A070-C02E-9D4B-92AD-E64B8A7DA3DF}" type="datetimeFigureOut">
              <a:rPr lang="en-US" smtClean="0"/>
              <a:t>12/6/23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64BDAA-FF4C-1A4C-A603-482C3E5470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8889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64BDAA-FF4C-1A4C-A603-482C3E5470A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6965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26669" y="1203448"/>
            <a:ext cx="12955610" cy="3812147"/>
          </a:xfrm>
        </p:spPr>
        <p:txBody>
          <a:bodyPr bIns="0" anchor="b">
            <a:normAutofit/>
          </a:bodyPr>
          <a:lstStyle>
            <a:lvl1pPr algn="l">
              <a:defRPr sz="99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26670" y="5296807"/>
            <a:ext cx="12955608" cy="1466432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2700" b="0" cap="all" baseline="0">
                <a:solidFill>
                  <a:schemeClr val="tx1"/>
                </a:solidFill>
              </a:defRPr>
            </a:lvl1pPr>
            <a:lvl2pPr marL="685800" indent="0" algn="ctr">
              <a:buNone/>
              <a:defRPr sz="27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4751" y="493961"/>
            <a:ext cx="7460873" cy="463802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156497" y="1198460"/>
            <a:ext cx="1216529" cy="755367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3626670" y="5292813"/>
            <a:ext cx="12955608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65629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2180844" y="2770632"/>
            <a:ext cx="1441128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17596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4158667" y="1198460"/>
            <a:ext cx="2423613" cy="6989834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67008" y="1198460"/>
            <a:ext cx="11743245" cy="6989834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158667" y="1198460"/>
            <a:ext cx="0" cy="6989834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7513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2180844" y="2770632"/>
            <a:ext cx="1441128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0406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1359" y="2634195"/>
            <a:ext cx="12964731" cy="2831925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81359" y="5709293"/>
            <a:ext cx="12945669" cy="1519394"/>
          </a:xfrm>
        </p:spPr>
        <p:txBody>
          <a:bodyPr tIns="91440">
            <a:normAutofit/>
          </a:bodyPr>
          <a:lstStyle>
            <a:lvl1pPr marL="0" indent="0" algn="l">
              <a:buNone/>
              <a:defRPr sz="2700">
                <a:solidFill>
                  <a:schemeClr val="tx1"/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181359" y="5707478"/>
            <a:ext cx="1294566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1917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3826" y="1207334"/>
            <a:ext cx="14408453" cy="1588958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70997" y="3016318"/>
            <a:ext cx="6967728" cy="517289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620657" y="3026015"/>
            <a:ext cx="6967728" cy="516228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2180844" y="2770632"/>
            <a:ext cx="1441128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5813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0787" y="1206245"/>
            <a:ext cx="14411492" cy="1584479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70787" y="3029324"/>
            <a:ext cx="6967728" cy="1202915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3300" b="0" cap="all" baseline="0">
                <a:solidFill>
                  <a:schemeClr val="accent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70787" y="4236404"/>
            <a:ext cx="6967728" cy="396668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618543" y="3034505"/>
            <a:ext cx="6967728" cy="1203356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3300" b="0" cap="all" baseline="0">
                <a:solidFill>
                  <a:schemeClr val="accent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618543" y="4232237"/>
            <a:ext cx="6967728" cy="395605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2180844" y="2770632"/>
            <a:ext cx="1441128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5535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2180844" y="2770632"/>
            <a:ext cx="1441128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47366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7661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007" y="1198460"/>
            <a:ext cx="4909649" cy="3370676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65571" y="1198461"/>
            <a:ext cx="9018705" cy="6988239"/>
          </a:xfrm>
        </p:spPr>
        <p:txBody>
          <a:bodyPr anchor="ctr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67007" y="4808237"/>
            <a:ext cx="4912520" cy="3372272"/>
          </a:xfrm>
        </p:spPr>
        <p:txBody>
          <a:bodyPr/>
          <a:lstStyle>
            <a:lvl1pPr marL="0" indent="0" algn="l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2172420" y="4808237"/>
            <a:ext cx="490423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26232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1216081" y="723256"/>
            <a:ext cx="6111800" cy="7723652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6809" y="1694270"/>
            <a:ext cx="8298492" cy="2745876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186584" y="1683814"/>
            <a:ext cx="4186757" cy="5799491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75494" y="4718988"/>
            <a:ext cx="8286606" cy="3005613"/>
          </a:xfrm>
        </p:spPr>
        <p:txBody>
          <a:bodyPr>
            <a:normAutofit/>
          </a:bodyPr>
          <a:lstStyle>
            <a:lvl1pPr marL="0" indent="0" algn="l">
              <a:buNone/>
              <a:defRPr sz="27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171074" y="8204785"/>
            <a:ext cx="8291027" cy="480185"/>
          </a:xfrm>
        </p:spPr>
        <p:txBody>
          <a:bodyPr/>
          <a:lstStyle>
            <a:lvl1pPr algn="l">
              <a:defRPr/>
            </a:lvl1pPr>
          </a:lstStyle>
          <a:p>
            <a:fld id="{1D8BD707-D9CF-40AE-B4C6-C98DA3205C09}" type="datetimeFigureOut">
              <a:rPr lang="en-US" smtClean="0"/>
              <a:pPr/>
              <a:t>12/6/23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71073" y="477961"/>
            <a:ext cx="8311506" cy="481397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2171074" y="4715408"/>
            <a:ext cx="8291027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09861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029215"/>
            <a:ext cx="18288000" cy="6158912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9189720"/>
            <a:ext cx="18288000" cy="111442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7369" y="1206779"/>
            <a:ext cx="14404913" cy="157385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77369" y="3023599"/>
            <a:ext cx="14404913" cy="5175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331208" y="495555"/>
            <a:ext cx="5251073" cy="4638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77369" y="493961"/>
            <a:ext cx="8908254" cy="4638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0091" y="1198460"/>
            <a:ext cx="1216529" cy="75536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4200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9192620"/>
            <a:ext cx="18288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2859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48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120000"/>
        </a:lnSpc>
        <a:spcBef>
          <a:spcPts val="1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3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7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1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oodreads.com/book/show/18363586-let-s-write-english" TargetMode="Externa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kelasbahasainggris.com/perbedaan-possessive-adjective-dan-possessive-pronoun/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A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333375"/>
            <a:ext cx="8951437" cy="1760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890"/>
              </a:lnSpc>
            </a:pPr>
            <a:r>
              <a:rPr lang="en-US" sz="10635" dirty="0">
                <a:solidFill>
                  <a:srgbClr val="000000"/>
                </a:solidFill>
                <a:latin typeface="Karnchang"/>
              </a:rPr>
              <a:t>Tenses  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028700" y="2108882"/>
            <a:ext cx="9725747" cy="32237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2509"/>
              </a:lnSpc>
            </a:pPr>
            <a:r>
              <a:rPr lang="en-US" sz="13597" dirty="0">
                <a:solidFill>
                  <a:srgbClr val="000000"/>
                </a:solidFill>
                <a:latin typeface="Karnchang Bold"/>
              </a:rPr>
              <a:t>Gerund and TO </a:t>
            </a:r>
            <a:r>
              <a:rPr lang="en-US" sz="13597" dirty="0" err="1">
                <a:solidFill>
                  <a:srgbClr val="000000"/>
                </a:solidFill>
                <a:latin typeface="Karnchang Bold"/>
              </a:rPr>
              <a:t>infinitif</a:t>
            </a:r>
            <a:endParaRPr lang="en-US" sz="13597" dirty="0">
              <a:solidFill>
                <a:srgbClr val="000000"/>
              </a:solidFill>
              <a:latin typeface="Karnchang Bold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028700" y="8518617"/>
            <a:ext cx="7644346" cy="4962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00"/>
              </a:lnSpc>
            </a:pPr>
            <a:r>
              <a:rPr lang="en-US" sz="3000" dirty="0">
                <a:solidFill>
                  <a:srgbClr val="000000"/>
                </a:solidFill>
                <a:latin typeface="Karnchang"/>
              </a:rPr>
              <a:t>S1 </a:t>
            </a:r>
            <a:r>
              <a:rPr lang="en-US" sz="3000" dirty="0" err="1">
                <a:solidFill>
                  <a:srgbClr val="000000"/>
                </a:solidFill>
                <a:latin typeface="Karnchang"/>
              </a:rPr>
              <a:t>Gizi</a:t>
            </a:r>
            <a:r>
              <a:rPr lang="en-US" sz="3000" dirty="0">
                <a:solidFill>
                  <a:srgbClr val="000000"/>
                </a:solidFill>
                <a:latin typeface="Karnchang"/>
              </a:rPr>
              <a:t> UMHT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28700" y="5630956"/>
            <a:ext cx="5544493" cy="6617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599"/>
              </a:lnSpc>
            </a:pPr>
            <a:r>
              <a:rPr lang="en-US" sz="3999" dirty="0" err="1">
                <a:solidFill>
                  <a:srgbClr val="000000"/>
                </a:solidFill>
                <a:latin typeface="Karnchang Bold"/>
              </a:rPr>
              <a:t>Gramatikal</a:t>
            </a:r>
            <a:endParaRPr lang="en-US" sz="3999" dirty="0">
              <a:solidFill>
                <a:srgbClr val="000000"/>
              </a:solidFill>
              <a:latin typeface="Karnchang Bold"/>
            </a:endParaRPr>
          </a:p>
        </p:txBody>
      </p:sp>
      <p:grpSp>
        <p:nvGrpSpPr>
          <p:cNvPr id="6" name="Group 6"/>
          <p:cNvGrpSpPr/>
          <p:nvPr/>
        </p:nvGrpSpPr>
        <p:grpSpPr>
          <a:xfrm>
            <a:off x="10754447" y="-3093732"/>
            <a:ext cx="18901247" cy="17982775"/>
            <a:chOff x="0" y="0"/>
            <a:chExt cx="25201662" cy="23977033"/>
          </a:xfrm>
        </p:grpSpPr>
        <p:grpSp>
          <p:nvGrpSpPr>
            <p:cNvPr id="7" name="Group 7"/>
            <p:cNvGrpSpPr/>
            <p:nvPr/>
          </p:nvGrpSpPr>
          <p:grpSpPr>
            <a:xfrm rot="2252144">
              <a:off x="2887185" y="2861146"/>
              <a:ext cx="14259267" cy="14323066"/>
              <a:chOff x="0" y="0"/>
              <a:chExt cx="2816645" cy="2829248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2816645" cy="2829248"/>
              </a:xfrm>
              <a:custGeom>
                <a:avLst/>
                <a:gdLst/>
                <a:ahLst/>
                <a:cxnLst/>
                <a:rect l="l" t="t" r="r" b="b"/>
                <a:pathLst>
                  <a:path w="2816645" h="2829248">
                    <a:moveTo>
                      <a:pt x="0" y="0"/>
                    </a:moveTo>
                    <a:lnTo>
                      <a:pt x="2816645" y="0"/>
                    </a:lnTo>
                    <a:lnTo>
                      <a:pt x="2816645" y="2829248"/>
                    </a:lnTo>
                    <a:lnTo>
                      <a:pt x="0" y="2829248"/>
                    </a:lnTo>
                    <a:close/>
                  </a:path>
                </a:pathLst>
              </a:custGeom>
              <a:solidFill>
                <a:srgbClr val="243342"/>
              </a:solidFill>
            </p:spPr>
          </p:sp>
          <p:sp>
            <p:nvSpPr>
              <p:cNvPr id="9" name="TextBox 9"/>
              <p:cNvSpPr txBox="1"/>
              <p:nvPr/>
            </p:nvSpPr>
            <p:spPr>
              <a:xfrm>
                <a:off x="0" y="-123825"/>
                <a:ext cx="2816645" cy="295307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10" name="Group 10"/>
            <p:cNvGrpSpPr/>
            <p:nvPr/>
          </p:nvGrpSpPr>
          <p:grpSpPr>
            <a:xfrm rot="2252144">
              <a:off x="4620058" y="6213209"/>
              <a:ext cx="14259267" cy="14323066"/>
              <a:chOff x="0" y="0"/>
              <a:chExt cx="2816645" cy="2829248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2816645" cy="2829248"/>
              </a:xfrm>
              <a:custGeom>
                <a:avLst/>
                <a:gdLst/>
                <a:ahLst/>
                <a:cxnLst/>
                <a:rect l="l" t="t" r="r" b="b"/>
                <a:pathLst>
                  <a:path w="2816645" h="2829248">
                    <a:moveTo>
                      <a:pt x="0" y="0"/>
                    </a:moveTo>
                    <a:lnTo>
                      <a:pt x="2816645" y="0"/>
                    </a:lnTo>
                    <a:lnTo>
                      <a:pt x="2816645" y="2829248"/>
                    </a:lnTo>
                    <a:lnTo>
                      <a:pt x="0" y="2829248"/>
                    </a:lnTo>
                    <a:close/>
                  </a:path>
                </a:pathLst>
              </a:custGeom>
              <a:solidFill>
                <a:srgbClr val="535659"/>
              </a:solidFill>
            </p:spPr>
          </p:sp>
          <p:sp>
            <p:nvSpPr>
              <p:cNvPr id="12" name="TextBox 12"/>
              <p:cNvSpPr txBox="1"/>
              <p:nvPr/>
            </p:nvSpPr>
            <p:spPr>
              <a:xfrm>
                <a:off x="0" y="-123825"/>
                <a:ext cx="2816645" cy="295307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13" name="Group 13"/>
            <p:cNvGrpSpPr/>
            <p:nvPr/>
          </p:nvGrpSpPr>
          <p:grpSpPr>
            <a:xfrm rot="2252144">
              <a:off x="8055210" y="6792821"/>
              <a:ext cx="14259267" cy="14323066"/>
              <a:chOff x="0" y="0"/>
              <a:chExt cx="2816645" cy="2829248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2816645" cy="2829248"/>
              </a:xfrm>
              <a:custGeom>
                <a:avLst/>
                <a:gdLst/>
                <a:ahLst/>
                <a:cxnLst/>
                <a:rect l="l" t="t" r="r" b="b"/>
                <a:pathLst>
                  <a:path w="2816645" h="2829248">
                    <a:moveTo>
                      <a:pt x="0" y="0"/>
                    </a:moveTo>
                    <a:lnTo>
                      <a:pt x="2816645" y="0"/>
                    </a:lnTo>
                    <a:lnTo>
                      <a:pt x="2816645" y="2829248"/>
                    </a:lnTo>
                    <a:lnTo>
                      <a:pt x="0" y="2829248"/>
                    </a:lnTo>
                    <a:close/>
                  </a:path>
                </a:pathLst>
              </a:custGeom>
              <a:solidFill>
                <a:srgbClr val="858789"/>
              </a:solidFill>
            </p:spPr>
          </p:sp>
          <p:sp>
            <p:nvSpPr>
              <p:cNvPr id="15" name="TextBox 15"/>
              <p:cNvSpPr txBox="1"/>
              <p:nvPr/>
            </p:nvSpPr>
            <p:spPr>
              <a:xfrm>
                <a:off x="0" y="-123825"/>
                <a:ext cx="2816645" cy="295307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628900" y="342900"/>
            <a:ext cx="12915900" cy="1783557"/>
          </a:xfrm>
          <a:solidFill>
            <a:schemeClr val="accent6">
              <a:lumMod val="75000"/>
            </a:schemeClr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r>
              <a:rPr lang="en-US" sz="10800" b="1" dirty="0">
                <a:effectLst>
                  <a:glow rad="127000">
                    <a:srgbClr val="C00000"/>
                  </a:glow>
                </a:effectLst>
              </a:rPr>
              <a:t>INFINITIVES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ctr"/>
            <a:r>
              <a:rPr lang="en-US" sz="4300" b="1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To sing</a:t>
            </a:r>
          </a:p>
          <a:p>
            <a:pPr algn="ctr"/>
            <a:r>
              <a:rPr lang="en-US" sz="4300" b="1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To dance</a:t>
            </a:r>
          </a:p>
          <a:p>
            <a:pPr algn="ctr"/>
            <a:r>
              <a:rPr lang="en-US" sz="4300" b="1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To go</a:t>
            </a:r>
          </a:p>
          <a:p>
            <a:pPr algn="ctr"/>
            <a:r>
              <a:rPr lang="en-US" sz="4300" b="1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To play</a:t>
            </a:r>
          </a:p>
          <a:p>
            <a:pPr algn="ctr"/>
            <a:r>
              <a:rPr lang="en-US" sz="4300" b="1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To teach</a:t>
            </a:r>
          </a:p>
          <a:p>
            <a:pPr algn="ctr"/>
            <a:r>
              <a:rPr lang="en-US" sz="4300" b="1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To work</a:t>
            </a:r>
          </a:p>
          <a:p>
            <a:pPr algn="ctr"/>
            <a:r>
              <a:rPr lang="en-US" sz="7200" b="1" dirty="0">
                <a:effectLst>
                  <a:glow rad="127000">
                    <a:srgbClr val="C00000"/>
                  </a:glow>
                </a:effectLst>
              </a:rPr>
              <a:t>ALL of these are infinitives!</a:t>
            </a:r>
          </a:p>
        </p:txBody>
      </p:sp>
    </p:spTree>
    <p:extLst>
      <p:ext uri="{BB962C8B-B14F-4D97-AF65-F5344CB8AC3E}">
        <p14:creationId xmlns:p14="http://schemas.microsoft.com/office/powerpoint/2010/main" val="111517899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500"/>
                            </p:stCondLst>
                            <p:childTnLst>
                              <p:par>
                                <p:cTn id="4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2743200" y="411957"/>
            <a:ext cx="12573000" cy="1714500"/>
          </a:xfrm>
          <a:solidFill>
            <a:schemeClr val="accent6">
              <a:lumMod val="75000"/>
            </a:schemeClr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r>
              <a:rPr lang="en-US" sz="10800" b="1" dirty="0">
                <a:effectLst>
                  <a:glow rad="127000">
                    <a:srgbClr val="C00000"/>
                  </a:glow>
                </a:effectLst>
              </a:rPr>
              <a:t>Remember…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 Rounded MT Bold" panose="020F0704030504030204" pitchFamily="34" charset="0"/>
              </a:rPr>
              <a:t>Infinitives are easily recognized  because of the word </a:t>
            </a:r>
            <a:r>
              <a:rPr lang="en-US" i="1" dirty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Arial Rounded MT Bold" panose="020F0704030504030204" pitchFamily="34" charset="0"/>
              </a:rPr>
              <a:t>“to” + the verb</a:t>
            </a:r>
            <a:r>
              <a:rPr lang="en-US" dirty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Arial Rounded MT Bold" panose="020F0704030504030204" pitchFamily="34" charset="0"/>
              </a:rPr>
              <a:t>.</a:t>
            </a:r>
          </a:p>
          <a:p>
            <a:endParaRPr lang="en-US" dirty="0">
              <a:latin typeface="Arial Rounded MT Bold" panose="020F0704030504030204" pitchFamily="34" charset="0"/>
            </a:endParaRPr>
          </a:p>
          <a:p>
            <a:r>
              <a:rPr lang="en-US" dirty="0">
                <a:latin typeface="Arial Rounded MT Bold" panose="020F0704030504030204" pitchFamily="34" charset="0"/>
              </a:rPr>
              <a:t>An infinitive will </a:t>
            </a:r>
            <a:r>
              <a:rPr lang="en-US" b="1" i="1" u="sng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ALMOST ALWAYS </a:t>
            </a:r>
            <a:r>
              <a:rPr lang="en-US" dirty="0">
                <a:latin typeface="Arial Rounded MT Bold" panose="020F0704030504030204" pitchFamily="34" charset="0"/>
              </a:rPr>
              <a:t>begin with “</a:t>
            </a:r>
            <a:r>
              <a:rPr lang="en-US" i="1" dirty="0">
                <a:latin typeface="Arial Rounded MT Bold" panose="020F0704030504030204" pitchFamily="34" charset="0"/>
              </a:rPr>
              <a:t>to”</a:t>
            </a:r>
            <a:r>
              <a:rPr lang="en-US" dirty="0">
                <a:latin typeface="Arial Rounded MT Bold" panose="020F0704030504030204" pitchFamily="34" charset="0"/>
              </a:rPr>
              <a:t> followed by the simple form of the </a:t>
            </a:r>
            <a:r>
              <a:rPr lang="en-US" b="1" u="sng" dirty="0">
                <a:latin typeface="Arial Rounded MT Bold" panose="020F0704030504030204" pitchFamily="34" charset="0"/>
              </a:rPr>
              <a:t>verb</a:t>
            </a:r>
            <a:r>
              <a:rPr lang="en-US" dirty="0">
                <a:latin typeface="Arial Rounded MT Bold" panose="020F0704030504030204" pitchFamily="34" charset="0"/>
              </a:rPr>
              <a:t>.</a:t>
            </a:r>
            <a:endParaRPr lang="en-US" b="1" u="sng" dirty="0"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endParaRPr lang="en-US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095317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4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2743200" y="411957"/>
            <a:ext cx="12573000" cy="1714500"/>
          </a:xfrm>
          <a:solidFill>
            <a:schemeClr val="accent6">
              <a:lumMod val="75000"/>
            </a:schemeClr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r>
              <a:rPr lang="en-US" sz="10800" b="1" dirty="0">
                <a:effectLst>
                  <a:glow rad="127000">
                    <a:srgbClr val="C00000"/>
                  </a:glow>
                </a:effectLst>
              </a:rPr>
              <a:t>Don’t forget...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FORMULA</a:t>
            </a:r>
          </a:p>
          <a:p>
            <a:endParaRPr lang="en-US" dirty="0">
              <a:latin typeface="Arial Rounded MT Bold" panose="020F0704030504030204" pitchFamily="34" charset="0"/>
            </a:endParaRPr>
          </a:p>
          <a:p>
            <a:r>
              <a:rPr lang="en-US" dirty="0">
                <a:latin typeface="Arial Rounded MT Bold" panose="020F0704030504030204" pitchFamily="34" charset="0"/>
              </a:rPr>
              <a:t>TO + VERB (base form) = INFINITIVE</a:t>
            </a:r>
          </a:p>
          <a:p>
            <a:endParaRPr lang="en-US" dirty="0">
              <a:latin typeface="Arial Rounded MT Bold" panose="020F0704030504030204" pitchFamily="34" charset="0"/>
            </a:endParaRPr>
          </a:p>
          <a:p>
            <a:r>
              <a:rPr lang="en-US" dirty="0">
                <a:latin typeface="Arial Rounded MT Bold" panose="020F0704030504030204" pitchFamily="34" charset="0"/>
              </a:rPr>
              <a:t>NOTE: You cannot add </a:t>
            </a:r>
            <a:r>
              <a:rPr lang="en-US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</a:t>
            </a:r>
            <a:r>
              <a:rPr lang="en-US" dirty="0">
                <a:latin typeface="Arial Rounded MT Bold" panose="020F0704030504030204" pitchFamily="34" charset="0"/>
              </a:rPr>
              <a:t>, </a:t>
            </a:r>
            <a:r>
              <a:rPr lang="en-US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es</a:t>
            </a:r>
            <a:r>
              <a:rPr lang="en-US" dirty="0">
                <a:latin typeface="Arial Rounded MT Bold" panose="020F0704030504030204" pitchFamily="34" charset="0"/>
              </a:rPr>
              <a:t>, </a:t>
            </a:r>
            <a:r>
              <a:rPr lang="en-US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ed</a:t>
            </a:r>
            <a:r>
              <a:rPr lang="en-US" dirty="0">
                <a:latin typeface="Arial Rounded MT Bold" panose="020F0704030504030204" pitchFamily="34" charset="0"/>
              </a:rPr>
              <a:t>, or </a:t>
            </a:r>
            <a:r>
              <a:rPr lang="en-US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ing</a:t>
            </a:r>
            <a:r>
              <a:rPr lang="en-US" dirty="0">
                <a:latin typeface="Arial Rounded MT Bold" panose="020F0704030504030204" pitchFamily="34" charset="0"/>
              </a:rPr>
              <a:t> to the end. Ever!</a:t>
            </a:r>
          </a:p>
          <a:p>
            <a:endParaRPr lang="en-US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699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2743200" y="411957"/>
            <a:ext cx="12801600" cy="1714500"/>
          </a:xfrm>
          <a:solidFill>
            <a:schemeClr val="accent6">
              <a:lumMod val="75000"/>
            </a:schemeClr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>
            <a:normAutofit fontScale="90000"/>
          </a:bodyPr>
          <a:lstStyle/>
          <a:p>
            <a:r>
              <a:rPr lang="en-US" sz="10800" b="1" dirty="0">
                <a:effectLst>
                  <a:glow rad="127000">
                    <a:srgbClr val="C00000"/>
                  </a:glow>
                </a:effectLst>
              </a:rPr>
              <a:t>PRACTICE: </a:t>
            </a:r>
            <a:r>
              <a:rPr lang="en-US" b="1" dirty="0">
                <a:effectLst>
                  <a:glow rad="127000">
                    <a:srgbClr val="C00000"/>
                  </a:glow>
                </a:effectLst>
              </a:rPr>
              <a:t>Identify the infinitive.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771525" indent="-771525">
              <a:buAutoNum type="arabicPeriod"/>
            </a:pPr>
            <a:r>
              <a:rPr lang="en-US" sz="5400" b="1" dirty="0"/>
              <a:t>He wanted to watch the dog in the yard.</a:t>
            </a:r>
          </a:p>
          <a:p>
            <a:pPr marL="771525" indent="-771525">
              <a:buAutoNum type="arabicPeriod"/>
            </a:pPr>
            <a:r>
              <a:rPr lang="en-US" sz="5400" b="1" dirty="0"/>
              <a:t>The coach taught him to hit a curve ball.</a:t>
            </a:r>
          </a:p>
          <a:p>
            <a:pPr marL="771525" indent="-771525">
              <a:buAutoNum type="arabicPeriod"/>
            </a:pPr>
            <a:r>
              <a:rPr lang="en-US" sz="5400" b="1" dirty="0"/>
              <a:t>The student had to write a report about the famous detective.</a:t>
            </a:r>
          </a:p>
          <a:p>
            <a:pPr marL="771525" indent="-771525">
              <a:buAutoNum type="arabicPeriod"/>
            </a:pPr>
            <a:r>
              <a:rPr lang="en-US" sz="5400" b="1" dirty="0"/>
              <a:t>No one wants to hear from you.</a:t>
            </a:r>
          </a:p>
          <a:p>
            <a:pPr marL="771525" indent="-771525">
              <a:buAutoNum type="arabicPeriod"/>
            </a:pPr>
            <a:r>
              <a:rPr lang="en-US" sz="5400" b="1" dirty="0"/>
              <a:t>I would like to teach high school English one day. </a:t>
            </a:r>
          </a:p>
        </p:txBody>
      </p:sp>
    </p:spTree>
    <p:extLst>
      <p:ext uri="{BB962C8B-B14F-4D97-AF65-F5344CB8AC3E}">
        <p14:creationId xmlns:p14="http://schemas.microsoft.com/office/powerpoint/2010/main" val="2867504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14700" y="2400300"/>
            <a:ext cx="11658600" cy="5143500"/>
          </a:xfrm>
          <a:solidFill>
            <a:schemeClr val="accent6">
              <a:lumMod val="75000"/>
            </a:schemeClr>
          </a:solidFill>
          <a:effectLst>
            <a:softEdge rad="317500"/>
          </a:effectLst>
        </p:spPr>
        <p:txBody>
          <a:bodyPr>
            <a:normAutofit/>
          </a:bodyPr>
          <a:lstStyle/>
          <a:p>
            <a:r>
              <a:rPr lang="en-US" sz="14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Infinitive Phrases</a:t>
            </a:r>
          </a:p>
        </p:txBody>
      </p:sp>
    </p:spTree>
    <p:extLst>
      <p:ext uri="{BB962C8B-B14F-4D97-AF65-F5344CB8AC3E}">
        <p14:creationId xmlns:p14="http://schemas.microsoft.com/office/powerpoint/2010/main" val="1170095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Arial Rounded MT Bold" panose="020F0704030504030204" pitchFamily="34" charset="0"/>
              </a:rPr>
              <a:t>An </a:t>
            </a:r>
            <a:r>
              <a:rPr lang="en-US" i="1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Arial Rounded MT Bold" panose="020F0704030504030204" pitchFamily="34" charset="0"/>
              </a:rPr>
              <a:t>infinitive phrase </a:t>
            </a:r>
            <a:r>
              <a:rPr lang="en-US" dirty="0">
                <a:latin typeface="Arial Rounded MT Bold" panose="020F0704030504030204" pitchFamily="34" charset="0"/>
              </a:rPr>
              <a:t>is a group of words that includes an </a:t>
            </a:r>
            <a:r>
              <a:rPr lang="en-US" b="1" i="1" dirty="0">
                <a:latin typeface="Arial Rounded MT Bold" panose="020F0704030504030204" pitchFamily="34" charset="0"/>
              </a:rPr>
              <a:t>infinitive</a:t>
            </a:r>
            <a:r>
              <a:rPr lang="en-US" dirty="0">
                <a:latin typeface="Arial Rounded MT Bold" panose="020F0704030504030204" pitchFamily="34" charset="0"/>
              </a:rPr>
              <a:t> </a:t>
            </a:r>
            <a:r>
              <a:rPr lang="en-US" b="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and</a:t>
            </a:r>
            <a:r>
              <a:rPr lang="en-US" dirty="0">
                <a:latin typeface="Arial Rounded MT Bold" panose="020F0704030504030204" pitchFamily="34" charset="0"/>
              </a:rPr>
              <a:t> </a:t>
            </a:r>
            <a:r>
              <a:rPr lang="en-US" b="1" i="1" dirty="0">
                <a:latin typeface="Arial Rounded MT Bold" panose="020F0704030504030204" pitchFamily="34" charset="0"/>
              </a:rPr>
              <a:t>any other words to complete its meaning</a:t>
            </a:r>
            <a:r>
              <a:rPr lang="en-US" b="1" dirty="0">
                <a:latin typeface="Arial Rounded MT Bold" panose="020F0704030504030204" pitchFamily="34" charset="0"/>
              </a:rPr>
              <a:t>.</a:t>
            </a:r>
          </a:p>
          <a:p>
            <a:endParaRPr lang="en-US" dirty="0"/>
          </a:p>
          <a:p>
            <a:r>
              <a:rPr lang="en-US" dirty="0">
                <a:latin typeface="Arial Rounded MT Bold" panose="020F0704030504030204" pitchFamily="34" charset="0"/>
              </a:rPr>
              <a:t>It begins with the word </a:t>
            </a:r>
            <a:r>
              <a:rPr lang="en-US" i="1" dirty="0">
                <a:latin typeface="Arial Rounded MT Bold" panose="020F0704030504030204" pitchFamily="34" charset="0"/>
              </a:rPr>
              <a:t>to</a:t>
            </a:r>
            <a:r>
              <a:rPr lang="en-US" dirty="0">
                <a:latin typeface="Arial Rounded MT Bold" panose="020F0704030504030204" pitchFamily="34" charset="0"/>
              </a:rPr>
              <a:t>, and consists of </a:t>
            </a:r>
            <a:r>
              <a:rPr lang="en-US" i="1" dirty="0">
                <a:latin typeface="Arial Rounded MT Bold" panose="020F0704030504030204" pitchFamily="34" charset="0"/>
              </a:rPr>
              <a:t>to, the infinitive (always a verb), </a:t>
            </a:r>
            <a:r>
              <a:rPr lang="en-US" dirty="0">
                <a:latin typeface="Arial Rounded MT Bold" panose="020F0704030504030204" pitchFamily="34" charset="0"/>
              </a:rPr>
              <a:t>and its complements and modifiers. </a:t>
            </a:r>
          </a:p>
          <a:p>
            <a:endParaRPr lang="en-US" dirty="0"/>
          </a:p>
          <a:p>
            <a:endParaRPr lang="en-US" dirty="0">
              <a:latin typeface="Arial Rounded MT Bold" panose="020F0704030504030204" pitchFamily="34" charset="0"/>
            </a:endParaRPr>
          </a:p>
          <a:p>
            <a:endParaRPr lang="en-US" dirty="0"/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2743200" y="411957"/>
            <a:ext cx="12573000" cy="1714500"/>
          </a:xfrm>
          <a:prstGeom prst="rect">
            <a:avLst/>
          </a:prstGeom>
          <a:solidFill>
            <a:schemeClr val="accent6">
              <a:lumMod val="75000"/>
            </a:schemeClr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vert="horz" lIns="137160" tIns="68580" rIns="137160" bIns="68580" rtlCol="0"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800" b="1" dirty="0">
                <a:effectLst>
                  <a:glow rad="127000">
                    <a:srgbClr val="C00000"/>
                  </a:glow>
                </a:effectLst>
              </a:rPr>
              <a:t>What are infinitive phrases? </a:t>
            </a:r>
          </a:p>
        </p:txBody>
      </p:sp>
    </p:spTree>
    <p:extLst>
      <p:ext uri="{BB962C8B-B14F-4D97-AF65-F5344CB8AC3E}">
        <p14:creationId xmlns:p14="http://schemas.microsoft.com/office/powerpoint/2010/main" val="2951782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 Rounded MT Bold" panose="020F0704030504030204" pitchFamily="34" charset="0"/>
              </a:rPr>
              <a:t>It can act as an </a:t>
            </a:r>
            <a:r>
              <a:rPr lang="en-US" i="1" dirty="0">
                <a:latin typeface="Arial Rounded MT Bold" panose="020F0704030504030204" pitchFamily="34" charset="0"/>
              </a:rPr>
              <a:t>adjective</a:t>
            </a:r>
            <a:r>
              <a:rPr lang="en-US" dirty="0">
                <a:latin typeface="Arial Rounded MT Bold" panose="020F0704030504030204" pitchFamily="34" charset="0"/>
              </a:rPr>
              <a:t>, </a:t>
            </a:r>
            <a:r>
              <a:rPr lang="en-US" i="1" dirty="0">
                <a:latin typeface="Arial Rounded MT Bold" panose="020F0704030504030204" pitchFamily="34" charset="0"/>
              </a:rPr>
              <a:t>adverb</a:t>
            </a:r>
            <a:r>
              <a:rPr lang="en-US" dirty="0">
                <a:latin typeface="Arial Rounded MT Bold" panose="020F0704030504030204" pitchFamily="34" charset="0"/>
              </a:rPr>
              <a:t>, or a </a:t>
            </a:r>
            <a:r>
              <a:rPr lang="en-US" i="1" dirty="0">
                <a:latin typeface="Arial Rounded MT Bold" panose="020F0704030504030204" pitchFamily="34" charset="0"/>
              </a:rPr>
              <a:t>subject</a:t>
            </a:r>
            <a:r>
              <a:rPr lang="en-US" dirty="0">
                <a:latin typeface="Arial Rounded MT Bold" panose="020F0704030504030204" pitchFamily="34" charset="0"/>
              </a:rPr>
              <a:t>. </a:t>
            </a:r>
          </a:p>
          <a:p>
            <a:pPr marL="0" indent="0">
              <a:buNone/>
            </a:pPr>
            <a:endParaRPr lang="en-US" dirty="0">
              <a:latin typeface="Arial Rounded MT Bold" panose="020F0704030504030204" pitchFamily="34" charset="0"/>
            </a:endParaRPr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Ex.</a:t>
            </a:r>
            <a:r>
              <a:rPr lang="en-US" dirty="0">
                <a:latin typeface="Arial Rounded MT Bold" panose="020F0704030504030204" pitchFamily="34" charset="0"/>
              </a:rPr>
              <a:t> To fly a plane was her goal.</a:t>
            </a:r>
          </a:p>
          <a:p>
            <a:r>
              <a:rPr lang="en-US" i="1" dirty="0">
                <a:latin typeface="Arial Rounded MT Bold" panose="020F0704030504030204" pitchFamily="34" charset="0"/>
              </a:rPr>
              <a:t>To fly</a:t>
            </a:r>
            <a:r>
              <a:rPr lang="en-US" dirty="0">
                <a:latin typeface="Arial Rounded MT Bold" panose="020F0704030504030204" pitchFamily="34" charset="0"/>
              </a:rPr>
              <a:t> is the infinitive (to + verb)</a:t>
            </a:r>
          </a:p>
          <a:p>
            <a:r>
              <a:rPr lang="en-US" i="1" dirty="0">
                <a:latin typeface="Arial Rounded MT Bold" panose="020F0704030504030204" pitchFamily="34" charset="0"/>
              </a:rPr>
              <a:t>To fly a plane </a:t>
            </a:r>
            <a:r>
              <a:rPr lang="en-US" dirty="0">
                <a:latin typeface="Arial Rounded MT Bold" panose="020F0704030504030204" pitchFamily="34" charset="0"/>
              </a:rPr>
              <a:t>is the infinitive phrase.</a:t>
            </a:r>
            <a:endParaRPr lang="en-US" i="1" dirty="0">
              <a:latin typeface="Arial Rounded MT Bold" panose="020F0704030504030204" pitchFamily="34" charset="0"/>
            </a:endParaRPr>
          </a:p>
          <a:p>
            <a:endParaRPr lang="en-US" dirty="0">
              <a:latin typeface="Arial Rounded MT Bold" panose="020F0704030504030204" pitchFamily="34" charset="0"/>
            </a:endParaRPr>
          </a:p>
          <a:p>
            <a:endParaRPr lang="en-US" dirty="0">
              <a:latin typeface="Arial Rounded MT Bold" panose="020F0704030504030204" pitchFamily="34" charset="0"/>
            </a:endParaRPr>
          </a:p>
          <a:p>
            <a:endParaRPr lang="en-US" dirty="0">
              <a:latin typeface="Arial Rounded MT Bold" panose="020F0704030504030204" pitchFamily="34" charset="0"/>
            </a:endParaRPr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2743200" y="457200"/>
            <a:ext cx="12801600" cy="1714500"/>
          </a:xfrm>
          <a:prstGeom prst="rect">
            <a:avLst/>
          </a:prstGeom>
          <a:solidFill>
            <a:schemeClr val="accent6">
              <a:lumMod val="75000"/>
            </a:schemeClr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vert="horz" lIns="137160" tIns="68580" rIns="137160" bIns="6858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800" b="1" dirty="0">
                <a:effectLst>
                  <a:glow rad="127000">
                    <a:srgbClr val="C00000"/>
                  </a:glow>
                </a:effectLst>
              </a:rPr>
              <a:t>examples :</a:t>
            </a:r>
          </a:p>
        </p:txBody>
      </p:sp>
    </p:spTree>
    <p:extLst>
      <p:ext uri="{BB962C8B-B14F-4D97-AF65-F5344CB8AC3E}">
        <p14:creationId xmlns:p14="http://schemas.microsoft.com/office/powerpoint/2010/main" val="1201856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 txBox="1">
            <a:spLocks noGrp="1"/>
          </p:cNvSpPr>
          <p:nvPr>
            <p:ph type="title"/>
          </p:nvPr>
        </p:nvSpPr>
        <p:spPr>
          <a:xfrm>
            <a:off x="2743200" y="457200"/>
            <a:ext cx="12801600" cy="1714500"/>
          </a:xfrm>
          <a:prstGeom prst="rect">
            <a:avLst/>
          </a:prstGeom>
          <a:solidFill>
            <a:schemeClr val="accent6">
              <a:lumMod val="75000"/>
            </a:schemeClr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vert="horz" lIns="137160" tIns="68580" rIns="137160" bIns="6858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800" b="1" dirty="0">
                <a:effectLst>
                  <a:glow rad="127000">
                    <a:srgbClr val="C00000"/>
                  </a:glow>
                </a:effectLst>
              </a:rPr>
              <a:t>more examples…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 Rounded MT Bold" panose="020F0704030504030204" pitchFamily="34" charset="0"/>
              </a:rPr>
              <a:t>I wanted to run out the door when the teacher announced a pop quiz.</a:t>
            </a:r>
          </a:p>
          <a:p>
            <a:endParaRPr lang="en-US" dirty="0">
              <a:latin typeface="Arial Rounded MT Bold" panose="020F0704030504030204" pitchFamily="34" charset="0"/>
            </a:endParaRPr>
          </a:p>
          <a:p>
            <a:r>
              <a:rPr lang="en-US" dirty="0">
                <a:latin typeface="Arial Rounded MT Bold" panose="020F0704030504030204" pitchFamily="34" charset="0"/>
              </a:rPr>
              <a:t>I tried to think of an excuse, but my mind drew a blank, so I was forced to baby-sit for my bratty cousin.</a:t>
            </a:r>
          </a:p>
        </p:txBody>
      </p:sp>
    </p:spTree>
    <p:extLst>
      <p:ext uri="{BB962C8B-B14F-4D97-AF65-F5344CB8AC3E}">
        <p14:creationId xmlns:p14="http://schemas.microsoft.com/office/powerpoint/2010/main" val="2503330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 txBox="1">
            <a:spLocks noGrp="1"/>
          </p:cNvSpPr>
          <p:nvPr>
            <p:ph type="title"/>
          </p:nvPr>
        </p:nvSpPr>
        <p:spPr>
          <a:xfrm>
            <a:off x="2743200" y="411957"/>
            <a:ext cx="12801600" cy="1714500"/>
          </a:xfrm>
          <a:prstGeom prst="rect">
            <a:avLst/>
          </a:prstGeom>
          <a:solidFill>
            <a:schemeClr val="accent6">
              <a:lumMod val="75000"/>
            </a:schemeClr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vert="horz" lIns="137160" tIns="68580" rIns="137160" bIns="6858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800" b="1" dirty="0">
                <a:effectLst>
                  <a:glow rad="127000">
                    <a:srgbClr val="C00000"/>
                  </a:glow>
                </a:effectLst>
              </a:rPr>
              <a:t>non-examples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 Rounded MT Bold" panose="020F0704030504030204" pitchFamily="34" charset="0"/>
              </a:rPr>
              <a:t>I went to the store with my four year old daughter, </a:t>
            </a:r>
            <a:r>
              <a:rPr lang="en-US" dirty="0" err="1">
                <a:latin typeface="Arial Rounded MT Bold" panose="020F0704030504030204" pitchFamily="34" charset="0"/>
              </a:rPr>
              <a:t>Caylee</a:t>
            </a:r>
            <a:r>
              <a:rPr lang="en-US" dirty="0">
                <a:latin typeface="Arial Rounded MT Bold" panose="020F0704030504030204" pitchFamily="34" charset="0"/>
              </a:rPr>
              <a:t>.</a:t>
            </a:r>
          </a:p>
          <a:p>
            <a:pPr marL="0" indent="0">
              <a:buNone/>
            </a:pPr>
            <a:endParaRPr lang="en-US" dirty="0">
              <a:latin typeface="Arial Rounded MT Bold" panose="020F0704030504030204" pitchFamily="34" charset="0"/>
            </a:endParaRPr>
          </a:p>
          <a:p>
            <a:r>
              <a:rPr lang="en-US" dirty="0">
                <a:latin typeface="Arial Rounded MT Bold" panose="020F0704030504030204" pitchFamily="34" charset="0"/>
              </a:rPr>
              <a:t>The above example is not an infinitive. </a:t>
            </a:r>
            <a:r>
              <a:rPr lang="en-US" b="1" i="1" dirty="0">
                <a:effectLst>
                  <a:glow rad="228600">
                    <a:schemeClr val="accent6">
                      <a:lumMod val="75000"/>
                      <a:alpha val="40000"/>
                    </a:schemeClr>
                  </a:glow>
                </a:effectLst>
                <a:latin typeface="Arial Rounded MT Bold" panose="020F0704030504030204" pitchFamily="34" charset="0"/>
              </a:rPr>
              <a:t>“to the store”</a:t>
            </a:r>
            <a:r>
              <a:rPr lang="en-US" dirty="0">
                <a:latin typeface="Arial Rounded MT Bold" panose="020F0704030504030204" pitchFamily="34" charset="0"/>
              </a:rPr>
              <a:t> is a prepositional phrase. </a:t>
            </a:r>
          </a:p>
        </p:txBody>
      </p:sp>
    </p:spTree>
    <p:extLst>
      <p:ext uri="{BB962C8B-B14F-4D97-AF65-F5344CB8AC3E}">
        <p14:creationId xmlns:p14="http://schemas.microsoft.com/office/powerpoint/2010/main" val="3683512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914400" y="411957"/>
            <a:ext cx="16459200" cy="2445543"/>
          </a:xfrm>
          <a:solidFill>
            <a:schemeClr val="accent6">
              <a:lumMod val="75000"/>
            </a:schemeClr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r>
              <a:rPr lang="en-US" b="1" dirty="0">
                <a:effectLst>
                  <a:glow rad="127000">
                    <a:srgbClr val="C00000"/>
                  </a:glow>
                </a:effectLst>
              </a:rPr>
              <a:t>PRACTICE: Underline the infinitive phrase. Double underline the infinitive.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514600" y="2743201"/>
            <a:ext cx="13258800" cy="6788945"/>
          </a:xfrm>
        </p:spPr>
        <p:txBody>
          <a:bodyPr>
            <a:noAutofit/>
          </a:bodyPr>
          <a:lstStyle/>
          <a:p>
            <a:pPr marL="771525" indent="-771525">
              <a:lnSpc>
                <a:spcPct val="150000"/>
              </a:lnSpc>
              <a:buAutoNum type="arabicPeriod"/>
            </a:pPr>
            <a:r>
              <a:rPr lang="en-US" sz="4200" b="1" dirty="0">
                <a:latin typeface="Arial Rounded MT Bold" panose="020F0704030504030204" pitchFamily="34" charset="0"/>
              </a:rPr>
              <a:t>To ring the bell was her job.</a:t>
            </a:r>
          </a:p>
          <a:p>
            <a:pPr marL="771525" indent="-771525">
              <a:lnSpc>
                <a:spcPct val="150000"/>
              </a:lnSpc>
              <a:buAutoNum type="arabicPeriod"/>
            </a:pPr>
            <a:r>
              <a:rPr lang="en-US" sz="4200" b="1" dirty="0">
                <a:latin typeface="Arial Rounded MT Bold" panose="020F0704030504030204" pitchFamily="34" charset="0"/>
              </a:rPr>
              <a:t>The instructor asked me to stop the car.</a:t>
            </a:r>
          </a:p>
          <a:p>
            <a:pPr marL="771525" indent="-771525">
              <a:lnSpc>
                <a:spcPct val="150000"/>
              </a:lnSpc>
              <a:buAutoNum type="arabicPeriod"/>
            </a:pPr>
            <a:r>
              <a:rPr lang="en-US" sz="4200" b="1" dirty="0">
                <a:latin typeface="Arial Rounded MT Bold" panose="020F0704030504030204" pitchFamily="34" charset="0"/>
              </a:rPr>
              <a:t>Harry wanted to begin the game on good footing.</a:t>
            </a:r>
          </a:p>
          <a:p>
            <a:pPr marL="771525" indent="-771525">
              <a:lnSpc>
                <a:spcPct val="150000"/>
              </a:lnSpc>
              <a:buAutoNum type="arabicPeriod"/>
            </a:pPr>
            <a:r>
              <a:rPr lang="en-US" sz="4200" b="1" dirty="0">
                <a:latin typeface="Arial Rounded MT Bold" panose="020F0704030504030204" pitchFamily="34" charset="0"/>
              </a:rPr>
              <a:t>To learn about infinitives can be fun.</a:t>
            </a:r>
          </a:p>
          <a:p>
            <a:pPr marL="771525" indent="-771525">
              <a:lnSpc>
                <a:spcPct val="150000"/>
              </a:lnSpc>
              <a:buAutoNum type="arabicPeriod"/>
            </a:pPr>
            <a:r>
              <a:rPr lang="en-US" sz="4200" b="1" dirty="0">
                <a:latin typeface="Arial Rounded MT Bold" panose="020F0704030504030204" pitchFamily="34" charset="0"/>
              </a:rPr>
              <a:t>The man decided to attack the sleeping bear with a squirt gun.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4200" b="1" dirty="0">
                <a:latin typeface="Arial Rounded MT Bold" panose="020F07040305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64298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500"/>
                            </p:stCondLst>
                            <p:childTnLst>
                              <p:par>
                                <p:cTn id="3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A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87067" y="592941"/>
            <a:ext cx="16713866" cy="9101117"/>
            <a:chOff x="0" y="0"/>
            <a:chExt cx="4402006" cy="239700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402006" cy="2397002"/>
            </a:xfrm>
            <a:custGeom>
              <a:avLst/>
              <a:gdLst/>
              <a:ahLst/>
              <a:cxnLst/>
              <a:rect l="l" t="t" r="r" b="b"/>
              <a:pathLst>
                <a:path w="4402006" h="2397002">
                  <a:moveTo>
                    <a:pt x="23623" y="0"/>
                  </a:moveTo>
                  <a:lnTo>
                    <a:pt x="4378382" y="0"/>
                  </a:lnTo>
                  <a:cubicBezTo>
                    <a:pt x="4391429" y="0"/>
                    <a:pt x="4402006" y="10577"/>
                    <a:pt x="4402006" y="23623"/>
                  </a:cubicBezTo>
                  <a:lnTo>
                    <a:pt x="4402006" y="2373379"/>
                  </a:lnTo>
                  <a:cubicBezTo>
                    <a:pt x="4402006" y="2379644"/>
                    <a:pt x="4399517" y="2385653"/>
                    <a:pt x="4395087" y="2390083"/>
                  </a:cubicBezTo>
                  <a:cubicBezTo>
                    <a:pt x="4390656" y="2394513"/>
                    <a:pt x="4384647" y="2397002"/>
                    <a:pt x="4378382" y="2397002"/>
                  </a:cubicBezTo>
                  <a:lnTo>
                    <a:pt x="23623" y="2397002"/>
                  </a:lnTo>
                  <a:cubicBezTo>
                    <a:pt x="17358" y="2397002"/>
                    <a:pt x="11349" y="2394513"/>
                    <a:pt x="6919" y="2390083"/>
                  </a:cubicBezTo>
                  <a:cubicBezTo>
                    <a:pt x="2489" y="2385653"/>
                    <a:pt x="0" y="2379644"/>
                    <a:pt x="0" y="2373379"/>
                  </a:cubicBezTo>
                  <a:lnTo>
                    <a:pt x="0" y="23623"/>
                  </a:lnTo>
                  <a:cubicBezTo>
                    <a:pt x="0" y="17358"/>
                    <a:pt x="2489" y="11349"/>
                    <a:pt x="6919" y="6919"/>
                  </a:cubicBezTo>
                  <a:cubicBezTo>
                    <a:pt x="11349" y="2489"/>
                    <a:pt x="17358" y="0"/>
                    <a:pt x="23623" y="0"/>
                  </a:cubicBezTo>
                  <a:close/>
                </a:path>
              </a:pathLst>
            </a:custGeom>
            <a:solidFill>
              <a:srgbClr val="E6EAEF"/>
            </a:solidFill>
            <a:ln w="19050" cap="rnd">
              <a:solidFill>
                <a:srgbClr val="243342"/>
              </a:solidFill>
              <a:prstDash val="solid"/>
              <a:rou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402006" cy="243510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62"/>
                </a:lnSpc>
              </a:pPr>
              <a:endParaRPr/>
            </a:p>
          </p:txBody>
        </p:sp>
      </p:grpSp>
      <p:sp>
        <p:nvSpPr>
          <p:cNvPr id="25" name="TextBox 25"/>
          <p:cNvSpPr txBox="1"/>
          <p:nvPr/>
        </p:nvSpPr>
        <p:spPr>
          <a:xfrm>
            <a:off x="2559493" y="1002004"/>
            <a:ext cx="13169015" cy="6880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ct val="107000"/>
              </a:lnSpc>
              <a:spcBef>
                <a:spcPts val="750"/>
              </a:spcBef>
              <a:spcAft>
                <a:spcPts val="1200"/>
              </a:spcAft>
            </a:pPr>
            <a:r>
              <a:rPr lang="id-ID" sz="4400" b="1" cap="all" dirty="0">
                <a:solidFill>
                  <a:srgbClr val="44444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PENGERTIAN GERUND</a:t>
            </a:r>
            <a:endParaRPr lang="en-ID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411CE68-BC64-A934-4AC3-9E9F30DEB47D}"/>
              </a:ext>
            </a:extLst>
          </p:cNvPr>
          <p:cNvSpPr txBox="1"/>
          <p:nvPr/>
        </p:nvSpPr>
        <p:spPr>
          <a:xfrm>
            <a:off x="1172104" y="1879714"/>
            <a:ext cx="1594379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d-ID" sz="40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Menurut </a:t>
            </a:r>
            <a:r>
              <a:rPr lang="id-ID" sz="40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Wishon</a:t>
            </a:r>
            <a:r>
              <a:rPr lang="id-ID" sz="40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</a:t>
            </a:r>
            <a:r>
              <a:rPr lang="id-ID" sz="4000" dirty="0">
                <a:solidFill>
                  <a:srgbClr val="01010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2"/>
              </a:rPr>
              <a:t>1980: 268</a:t>
            </a:r>
            <a:r>
              <a:rPr lang="id-ID" sz="40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), “</a:t>
            </a:r>
            <a:r>
              <a:rPr lang="id-ID" sz="4000" b="1" i="1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gerund</a:t>
            </a:r>
            <a:r>
              <a:rPr lang="id-ID" sz="4000" i="1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lang="id-ID" sz="4000" i="1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is</a:t>
            </a:r>
            <a:r>
              <a:rPr lang="id-ID" sz="4000" i="1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id-ID" sz="4000" i="1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</a:t>
            </a:r>
            <a:r>
              <a:rPr lang="id-ID" sz="4000" i="1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–</a:t>
            </a:r>
            <a:r>
              <a:rPr lang="id-ID" sz="4000" i="1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ing</a:t>
            </a:r>
            <a:r>
              <a:rPr lang="id-ID" sz="4000" i="1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id-ID" sz="4000" i="1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form</a:t>
            </a:r>
            <a:r>
              <a:rPr lang="id-ID" sz="4000" i="1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id-ID" sz="4000" i="1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of</a:t>
            </a:r>
            <a:r>
              <a:rPr lang="id-ID" sz="4000" i="1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id-ID" sz="4000" i="1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</a:t>
            </a:r>
            <a:r>
              <a:rPr lang="id-ID" sz="4000" i="1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id-ID" sz="4000" i="1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verb</a:t>
            </a:r>
            <a:r>
              <a:rPr lang="id-ID" sz="4000" i="1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id-ID" sz="4000" i="1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used</a:t>
            </a:r>
            <a:r>
              <a:rPr lang="id-ID" sz="4000" i="1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as </a:t>
            </a:r>
            <a:r>
              <a:rPr lang="id-ID" sz="4000" i="1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id-ID" sz="4000" i="1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id-ID" sz="4000" i="1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noun</a:t>
            </a:r>
            <a:r>
              <a:rPr lang="id-ID" sz="4000" i="1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.” </a:t>
            </a:r>
            <a:r>
              <a:rPr lang="id-ID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Gerund</a:t>
            </a:r>
            <a:r>
              <a:rPr lang="id-ID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lang="id-ID" sz="40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adalah bentuk –</a:t>
            </a:r>
            <a:r>
              <a:rPr lang="id-ID" sz="40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ing</a:t>
            </a:r>
            <a:r>
              <a:rPr lang="id-ID" sz="40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dari kata kerja yang digunakan sebagai kata benda. Perlu diketahui bahwa </a:t>
            </a:r>
            <a:r>
              <a:rPr lang="id-ID" sz="4000" i="1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Gerund</a:t>
            </a:r>
            <a:r>
              <a:rPr lang="id-ID" sz="40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memiliki bentuk yang sama dengan </a:t>
            </a:r>
            <a:r>
              <a:rPr lang="id-ID" sz="4000" i="1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present</a:t>
            </a:r>
            <a:r>
              <a:rPr lang="id-ID" sz="4000" i="1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id-ID" sz="4000" i="1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participle</a:t>
            </a:r>
            <a:r>
              <a:rPr lang="id-ID" sz="40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yakni </a:t>
            </a:r>
            <a:r>
              <a:rPr lang="id-ID" sz="4000" i="1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verb-ing</a:t>
            </a:r>
            <a:r>
              <a:rPr lang="id-ID" sz="40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Kita lihat penjelasan </a:t>
            </a:r>
            <a:r>
              <a:rPr lang="id-ID" sz="4000" i="1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gerund</a:t>
            </a:r>
            <a:r>
              <a:rPr lang="id-ID" sz="40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berikut:</a:t>
            </a:r>
            <a:endParaRPr lang="en-ID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endParaRPr lang="en-US" sz="4000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AFF2027-0406-1025-6ADC-31595C0BF960}"/>
              </a:ext>
            </a:extLst>
          </p:cNvPr>
          <p:cNvSpPr txBox="1"/>
          <p:nvPr/>
        </p:nvSpPr>
        <p:spPr>
          <a:xfrm>
            <a:off x="1066800" y="5103807"/>
            <a:ext cx="16713866" cy="43757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id-ID" sz="3600" b="1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Gerund</a:t>
            </a:r>
            <a:r>
              <a:rPr lang="id-ID" sz="3600" b="1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/</a:t>
            </a:r>
            <a:r>
              <a:rPr lang="id-ID" sz="3600" b="1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Simple</a:t>
            </a:r>
            <a:r>
              <a:rPr lang="id-ID" sz="3600" b="1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id-ID" sz="3600" b="1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Gerund</a:t>
            </a:r>
            <a:r>
              <a:rPr lang="id-ID" sz="3600" b="1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en-ID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Bef>
                <a:spcPts val="375"/>
              </a:spcBef>
              <a:spcAft>
                <a:spcPts val="2250"/>
              </a:spcAft>
            </a:pPr>
            <a:r>
              <a:rPr lang="id-ID" sz="3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Contoh </a:t>
            </a:r>
            <a:r>
              <a:rPr lang="id-ID" sz="3600" i="1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gerund</a:t>
            </a:r>
            <a:r>
              <a:rPr lang="id-ID" sz="3600" i="1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/</a:t>
            </a:r>
            <a:r>
              <a:rPr lang="id-ID" sz="3600" i="1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simple</a:t>
            </a:r>
            <a:r>
              <a:rPr lang="id-ID" sz="3600" i="1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id-ID" sz="3600" i="1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gerund</a:t>
            </a:r>
            <a:r>
              <a:rPr lang="id-ID" sz="3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lang="id-ID" sz="36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diantaranya</a:t>
            </a:r>
            <a:r>
              <a:rPr lang="id-ID" sz="3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en-ID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id-ID" sz="3600" b="1" i="1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Verb</a:t>
            </a:r>
            <a:r>
              <a:rPr lang="id-ID" sz="3600" b="1" i="1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+ </a:t>
            </a:r>
            <a:r>
              <a:rPr lang="id-ID" sz="3600" b="1" i="1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ing</a:t>
            </a:r>
            <a:r>
              <a:rPr lang="id-ID" sz="3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 </a:t>
            </a:r>
            <a:r>
              <a:rPr lang="id-ID" sz="3600" i="1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reading</a:t>
            </a:r>
            <a:r>
              <a:rPr lang="id-ID" sz="3600" i="1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id-ID" sz="3600" i="1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dancing</a:t>
            </a:r>
            <a:r>
              <a:rPr lang="id-ID" sz="3600" i="1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id-ID" sz="3600" i="1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swimming</a:t>
            </a:r>
            <a:r>
              <a:rPr lang="id-ID" sz="3600" i="1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camping, </a:t>
            </a:r>
            <a:r>
              <a:rPr lang="id-ID" sz="3600" i="1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listening</a:t>
            </a:r>
            <a:r>
              <a:rPr lang="id-ID" sz="3600" i="1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id-ID" sz="3600" i="1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writing</a:t>
            </a:r>
            <a:r>
              <a:rPr lang="id-ID" sz="3600" i="1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etc.</a:t>
            </a:r>
            <a:endParaRPr lang="en-ID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id-ID" sz="3600" b="1" i="1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Reading</a:t>
            </a:r>
            <a:r>
              <a:rPr lang="id-ID" sz="3600" i="1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lang="id-ID" sz="3600" i="1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is</a:t>
            </a:r>
            <a:r>
              <a:rPr lang="id-ID" sz="3600" i="1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id-ID" sz="3600" i="1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my</a:t>
            </a:r>
            <a:r>
              <a:rPr lang="id-ID" sz="3600" i="1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id-ID" sz="3600" i="1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hobby</a:t>
            </a:r>
            <a:r>
              <a:rPr lang="id-ID" sz="3600" i="1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ID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id-ID" sz="3600" i="1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 </a:t>
            </a:r>
            <a:r>
              <a:rPr lang="id-ID" sz="3600" i="1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like</a:t>
            </a:r>
            <a:r>
              <a:rPr lang="id-ID" sz="3600" i="1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lang="id-ID" sz="3600" b="1" i="1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writing</a:t>
            </a:r>
            <a:r>
              <a:rPr lang="id-ID" sz="3600" i="1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ID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id-ID" sz="3600" b="1" i="1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Singing</a:t>
            </a:r>
            <a:r>
              <a:rPr lang="id-ID" sz="3600" i="1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lang="id-ID" sz="3600" i="1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is</a:t>
            </a:r>
            <a:r>
              <a:rPr lang="id-ID" sz="3600" i="1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id-ID" sz="3600" i="1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beautiful</a:t>
            </a:r>
            <a:r>
              <a:rPr lang="id-ID" sz="3600" i="1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ID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3F188C-C367-53B0-C4AD-F10F76BF09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sz="36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Put</a:t>
            </a:r>
            <a:r>
              <a:rPr lang="id-ID" sz="3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id-ID" sz="36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</a:t>
            </a:r>
            <a:r>
              <a:rPr lang="id-ID" sz="3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id-ID" sz="36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verb</a:t>
            </a:r>
            <a:r>
              <a:rPr lang="id-ID" sz="3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id-ID" sz="36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into</a:t>
            </a:r>
            <a:r>
              <a:rPr lang="id-ID" sz="3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id-ID" sz="36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either</a:t>
            </a:r>
            <a:r>
              <a:rPr lang="id-ID" sz="3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id-ID" sz="36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</a:t>
            </a:r>
            <a:r>
              <a:rPr lang="id-ID" sz="3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id-ID" sz="36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gerund</a:t>
            </a:r>
            <a:r>
              <a:rPr lang="id-ID" sz="3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(-</a:t>
            </a:r>
            <a:r>
              <a:rPr lang="id-ID" sz="36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ing</a:t>
            </a:r>
            <a:r>
              <a:rPr lang="id-ID" sz="3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 </a:t>
            </a:r>
            <a:r>
              <a:rPr lang="id-ID" sz="36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or</a:t>
            </a:r>
            <a:r>
              <a:rPr lang="id-ID" sz="3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id-ID" sz="36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</a:t>
            </a:r>
            <a:r>
              <a:rPr lang="id-ID" sz="3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id-ID" sz="36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infinitive</a:t>
            </a:r>
            <a:r>
              <a:rPr lang="id-ID" sz="3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</a:t>
            </a:r>
            <a:r>
              <a:rPr lang="id-ID" sz="36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with</a:t>
            </a:r>
            <a:r>
              <a:rPr lang="id-ID" sz="3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‘</a:t>
            </a:r>
            <a:r>
              <a:rPr lang="id-ID" sz="36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</a:t>
            </a:r>
            <a:r>
              <a:rPr lang="id-ID" sz="3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’).</a:t>
            </a:r>
            <a:br>
              <a:rPr lang="en-ID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1BCD6B-2A8E-C900-92DD-B5675A25B8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id-ID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She</a:t>
            </a:r>
            <a:r>
              <a:rPr lang="id-ID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id-ID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is</a:t>
            </a:r>
            <a:r>
              <a:rPr lang="id-ID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id-ID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good</a:t>
            </a:r>
            <a:r>
              <a:rPr lang="id-ID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id-ID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at</a:t>
            </a:r>
            <a:r>
              <a:rPr lang="id-ID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………….(</a:t>
            </a:r>
            <a:r>
              <a:rPr lang="id-ID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dance</a:t>
            </a:r>
            <a:r>
              <a:rPr lang="id-ID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 .</a:t>
            </a:r>
            <a:endParaRPr lang="en-ID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id-ID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He </a:t>
            </a:r>
            <a:r>
              <a:rPr lang="id-ID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is</a:t>
            </a:r>
            <a:r>
              <a:rPr lang="id-ID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id-ID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crazy</a:t>
            </a:r>
            <a:r>
              <a:rPr lang="id-ID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id-ID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about</a:t>
            </a:r>
            <a:r>
              <a:rPr lang="id-ID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………….. (sing) .</a:t>
            </a:r>
            <a:endParaRPr lang="en-ID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id-ID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 </a:t>
            </a:r>
            <a:r>
              <a:rPr lang="id-ID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don’t</a:t>
            </a:r>
            <a:r>
              <a:rPr lang="id-ID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id-ID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like</a:t>
            </a:r>
            <a:r>
              <a:rPr lang="id-ID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…………(</a:t>
            </a:r>
            <a:r>
              <a:rPr lang="id-ID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play</a:t>
            </a:r>
            <a:r>
              <a:rPr lang="id-ID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 </a:t>
            </a:r>
            <a:r>
              <a:rPr lang="id-ID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cards</a:t>
            </a:r>
            <a:r>
              <a:rPr lang="id-ID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ID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id-ID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They are </a:t>
            </a:r>
            <a:r>
              <a:rPr lang="id-ID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afraid</a:t>
            </a:r>
            <a:r>
              <a:rPr lang="id-ID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id-ID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of</a:t>
            </a:r>
            <a:r>
              <a:rPr lang="id-ID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………….(</a:t>
            </a:r>
            <a:r>
              <a:rPr lang="id-ID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swim</a:t>
            </a:r>
            <a:r>
              <a:rPr lang="id-ID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 in </a:t>
            </a:r>
            <a:r>
              <a:rPr lang="id-ID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</a:t>
            </a:r>
            <a:r>
              <a:rPr lang="id-ID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id-ID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sea</a:t>
            </a:r>
            <a:r>
              <a:rPr lang="id-ID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ID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id-ID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You </a:t>
            </a:r>
            <a:r>
              <a:rPr lang="id-ID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should</a:t>
            </a:r>
            <a:r>
              <a:rPr lang="id-ID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id-ID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give</a:t>
            </a:r>
            <a:r>
              <a:rPr lang="id-ID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id-ID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up</a:t>
            </a:r>
            <a:r>
              <a:rPr lang="id-ID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………..(</a:t>
            </a:r>
            <a:r>
              <a:rPr lang="id-ID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smoke</a:t>
            </a:r>
            <a:r>
              <a:rPr lang="id-ID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 .</a:t>
            </a:r>
            <a:endParaRPr lang="en-ID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id-ID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Sam </a:t>
            </a:r>
            <a:r>
              <a:rPr lang="id-ID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dreams</a:t>
            </a:r>
            <a:r>
              <a:rPr lang="id-ID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id-ID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of</a:t>
            </a:r>
            <a:r>
              <a:rPr lang="id-ID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………(</a:t>
            </a:r>
            <a:r>
              <a:rPr lang="id-ID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</a:t>
            </a:r>
            <a:r>
              <a:rPr lang="id-ID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 </a:t>
            </a:r>
            <a:r>
              <a:rPr lang="id-ID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id-ID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id-ID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popstar</a:t>
            </a:r>
            <a:r>
              <a:rPr lang="id-ID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ID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1748807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2DC1E0-5705-59DE-D0E7-1FED49EE17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 startAt="7"/>
              <a:tabLst>
                <a:tab pos="457200" algn="l"/>
              </a:tabLst>
            </a:pPr>
            <a:r>
              <a:rPr lang="id-ID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He </a:t>
            </a:r>
            <a:r>
              <a:rPr lang="id-ID" sz="2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is</a:t>
            </a:r>
            <a:r>
              <a:rPr lang="id-ID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id-ID" sz="2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interested</a:t>
            </a:r>
            <a:r>
              <a:rPr lang="id-ID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in ………… (</a:t>
            </a:r>
            <a:r>
              <a:rPr lang="id-ID" sz="2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make</a:t>
            </a:r>
            <a:r>
              <a:rPr lang="id-ID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 </a:t>
            </a:r>
            <a:r>
              <a:rPr lang="id-ID" sz="2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friends</a:t>
            </a:r>
            <a:r>
              <a:rPr lang="id-ID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ID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 startAt="7"/>
              <a:tabLst>
                <a:tab pos="457200" algn="l"/>
              </a:tabLst>
            </a:pPr>
            <a:r>
              <a:rPr lang="id-ID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My </a:t>
            </a:r>
            <a:r>
              <a:rPr lang="id-ID" sz="2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uncle</a:t>
            </a:r>
            <a:r>
              <a:rPr lang="id-ID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id-ID" sz="2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is</a:t>
            </a:r>
            <a:r>
              <a:rPr lang="id-ID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id-ID" sz="2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afraid</a:t>
            </a:r>
            <a:r>
              <a:rPr lang="id-ID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id-ID" sz="2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of</a:t>
            </a:r>
            <a:r>
              <a:rPr lang="id-ID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…………  (</a:t>
            </a:r>
            <a:r>
              <a:rPr lang="id-ID" sz="2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go</a:t>
            </a:r>
            <a:r>
              <a:rPr lang="id-ID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 </a:t>
            </a:r>
            <a:r>
              <a:rPr lang="id-ID" sz="2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by</a:t>
            </a:r>
            <a:r>
              <a:rPr lang="id-ID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id-ID" sz="2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plane</a:t>
            </a:r>
            <a:r>
              <a:rPr lang="id-ID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ID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 startAt="7"/>
              <a:tabLst>
                <a:tab pos="457200" algn="l"/>
              </a:tabLst>
            </a:pPr>
            <a:r>
              <a:rPr lang="id-ID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We </a:t>
            </a:r>
            <a:r>
              <a:rPr lang="id-ID" sz="2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insist</a:t>
            </a:r>
            <a:r>
              <a:rPr lang="id-ID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id-ID" sz="2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on</a:t>
            </a:r>
            <a:r>
              <a:rPr lang="id-ID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………… (</a:t>
            </a:r>
            <a:r>
              <a:rPr lang="id-ID" sz="2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cook</a:t>
            </a:r>
            <a:r>
              <a:rPr lang="id-ID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 </a:t>
            </a:r>
            <a:r>
              <a:rPr lang="id-ID" sz="2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</a:t>
            </a:r>
            <a:r>
              <a:rPr lang="id-ID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id-ID" sz="2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dinner</a:t>
            </a:r>
            <a:r>
              <a:rPr lang="id-ID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id-ID" sz="2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ourselves</a:t>
            </a:r>
            <a:r>
              <a:rPr lang="id-ID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ID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 startAt="7"/>
              <a:tabLst>
                <a:tab pos="457200" algn="l"/>
              </a:tabLst>
            </a:pPr>
            <a:r>
              <a:rPr lang="id-ID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 </a:t>
            </a:r>
            <a:r>
              <a:rPr lang="id-ID" sz="2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don’t</a:t>
            </a:r>
            <a:r>
              <a:rPr lang="id-ID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id-ID" sz="2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fancy</a:t>
            </a:r>
            <a:r>
              <a:rPr lang="id-ID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………… (</a:t>
            </a:r>
            <a:r>
              <a:rPr lang="id-ID" sz="2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go</a:t>
            </a:r>
            <a:r>
              <a:rPr lang="id-ID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 </a:t>
            </a:r>
            <a:r>
              <a:rPr lang="id-ID" sz="2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out</a:t>
            </a:r>
            <a:r>
              <a:rPr lang="id-ID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id-ID" sz="2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tonight</a:t>
            </a:r>
            <a:r>
              <a:rPr lang="id-ID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ID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 startAt="7"/>
              <a:tabLst>
                <a:tab pos="457200" algn="l"/>
              </a:tabLst>
            </a:pPr>
            <a:r>
              <a:rPr lang="id-ID" sz="2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She</a:t>
            </a:r>
            <a:r>
              <a:rPr lang="id-ID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id-ID" sz="2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avoided</a:t>
            </a:r>
            <a:r>
              <a:rPr lang="id-ID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………… (</a:t>
            </a:r>
            <a:r>
              <a:rPr lang="id-ID" sz="2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tell</a:t>
            </a:r>
            <a:r>
              <a:rPr lang="id-ID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 </a:t>
            </a:r>
            <a:r>
              <a:rPr lang="id-ID" sz="2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him</a:t>
            </a:r>
            <a:r>
              <a:rPr lang="id-ID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id-ID" sz="2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about</a:t>
            </a:r>
            <a:r>
              <a:rPr lang="id-ID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id-ID" sz="2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her</a:t>
            </a:r>
            <a:r>
              <a:rPr lang="id-ID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id-ID" sz="2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plans</a:t>
            </a:r>
            <a:endParaRPr lang="en-ID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 startAt="7"/>
              <a:tabLst>
                <a:tab pos="457200" algn="l"/>
              </a:tabLst>
            </a:pPr>
            <a:r>
              <a:rPr lang="id-ID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 </a:t>
            </a:r>
            <a:r>
              <a:rPr lang="id-ID" sz="2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would</a:t>
            </a:r>
            <a:r>
              <a:rPr lang="id-ID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id-ID" sz="2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like</a:t>
            </a:r>
            <a:r>
              <a:rPr lang="id-ID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………… (</a:t>
            </a:r>
            <a:r>
              <a:rPr lang="id-ID" sz="2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come</a:t>
            </a:r>
            <a:r>
              <a:rPr lang="id-ID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 </a:t>
            </a:r>
            <a:r>
              <a:rPr lang="id-ID" sz="2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</a:t>
            </a:r>
            <a:r>
              <a:rPr lang="id-ID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id-ID" sz="2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</a:t>
            </a:r>
            <a:r>
              <a:rPr lang="id-ID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id-ID" sz="2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party</a:t>
            </a:r>
            <a:r>
              <a:rPr lang="id-ID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id-ID" sz="2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with</a:t>
            </a:r>
            <a:r>
              <a:rPr lang="id-ID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id-ID" sz="2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you</a:t>
            </a:r>
            <a:r>
              <a:rPr lang="id-ID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ID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buFont typeface="+mj-lt"/>
              <a:buAutoNum type="arabicPeriod" startAt="7"/>
            </a:pPr>
            <a:r>
              <a:rPr lang="id-ID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He </a:t>
            </a:r>
            <a:r>
              <a:rPr lang="id-ID" sz="2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enjoys</a:t>
            </a:r>
            <a:r>
              <a:rPr lang="id-ID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…………….. (</a:t>
            </a:r>
            <a:r>
              <a:rPr lang="id-ID" sz="2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have</a:t>
            </a:r>
            <a:r>
              <a:rPr lang="id-ID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 </a:t>
            </a:r>
            <a:r>
              <a:rPr lang="id-ID" sz="2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id-ID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id-ID" sz="2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bath</a:t>
            </a:r>
            <a:r>
              <a:rPr lang="id-ID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in </a:t>
            </a:r>
            <a:r>
              <a:rPr lang="id-ID" sz="2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</a:t>
            </a:r>
            <a:r>
              <a:rPr lang="id-ID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id-ID" sz="2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evening</a:t>
            </a:r>
            <a:r>
              <a:rPr lang="id-ID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ID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0882BEA-EF23-C3AA-8CFA-D146DE4D6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sz="36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Put</a:t>
            </a:r>
            <a:r>
              <a:rPr lang="id-ID" sz="3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id-ID" sz="36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</a:t>
            </a:r>
            <a:r>
              <a:rPr lang="id-ID" sz="3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id-ID" sz="36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verb</a:t>
            </a:r>
            <a:r>
              <a:rPr lang="id-ID" sz="3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id-ID" sz="36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into</a:t>
            </a:r>
            <a:r>
              <a:rPr lang="id-ID" sz="3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id-ID" sz="36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either</a:t>
            </a:r>
            <a:r>
              <a:rPr lang="id-ID" sz="3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id-ID" sz="36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</a:t>
            </a:r>
            <a:r>
              <a:rPr lang="id-ID" sz="3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id-ID" sz="36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gerund</a:t>
            </a:r>
            <a:r>
              <a:rPr lang="id-ID" sz="3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(-</a:t>
            </a:r>
            <a:r>
              <a:rPr lang="id-ID" sz="36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ing</a:t>
            </a:r>
            <a:r>
              <a:rPr lang="id-ID" sz="3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 </a:t>
            </a:r>
            <a:r>
              <a:rPr lang="id-ID" sz="36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or</a:t>
            </a:r>
            <a:r>
              <a:rPr lang="id-ID" sz="3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id-ID" sz="36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</a:t>
            </a:r>
            <a:r>
              <a:rPr lang="id-ID" sz="3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id-ID" sz="36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infinitive</a:t>
            </a:r>
            <a:r>
              <a:rPr lang="id-ID" sz="3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</a:t>
            </a:r>
            <a:r>
              <a:rPr lang="id-ID" sz="36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with</a:t>
            </a:r>
            <a:r>
              <a:rPr lang="id-ID" sz="3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‘</a:t>
            </a:r>
            <a:r>
              <a:rPr lang="id-ID" sz="36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</a:t>
            </a:r>
            <a:r>
              <a:rPr lang="id-ID" sz="3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’).</a:t>
            </a:r>
            <a:br>
              <a:rPr lang="en-ID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0095248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24E969-34E9-B138-E092-E0A197D2BA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lvl="0" indent="-514350">
              <a:lnSpc>
                <a:spcPct val="107000"/>
              </a:lnSpc>
              <a:spcAft>
                <a:spcPts val="800"/>
              </a:spcAft>
              <a:buFont typeface="+mj-lt"/>
              <a:buAutoNum type="arabicPeriod" startAt="14"/>
              <a:tabLst>
                <a:tab pos="457200" algn="l"/>
              </a:tabLst>
            </a:pPr>
            <a:r>
              <a:rPr lang="id-ID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She</a:t>
            </a:r>
            <a:r>
              <a:rPr lang="id-ID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id-ID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kept</a:t>
            </a:r>
            <a:r>
              <a:rPr lang="id-ID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…………. (talk) </a:t>
            </a:r>
            <a:r>
              <a:rPr lang="id-ID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during</a:t>
            </a:r>
            <a:r>
              <a:rPr lang="id-ID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id-ID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</a:t>
            </a:r>
            <a:r>
              <a:rPr lang="id-ID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film.</a:t>
            </a:r>
            <a:endParaRPr lang="en-ID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14350" lvl="0" indent="-514350">
              <a:lnSpc>
                <a:spcPct val="107000"/>
              </a:lnSpc>
              <a:spcAft>
                <a:spcPts val="800"/>
              </a:spcAft>
              <a:buFont typeface="+mj-lt"/>
              <a:buAutoNum type="arabicPeriod" startAt="14"/>
              <a:tabLst>
                <a:tab pos="457200" algn="l"/>
              </a:tabLst>
            </a:pPr>
            <a:r>
              <a:rPr lang="id-ID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 </a:t>
            </a:r>
            <a:r>
              <a:rPr lang="id-ID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am</a:t>
            </a:r>
            <a:r>
              <a:rPr lang="id-ID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id-ID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learning</a:t>
            </a:r>
            <a:r>
              <a:rPr lang="id-ID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………….. (</a:t>
            </a:r>
            <a:r>
              <a:rPr lang="id-ID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speak</a:t>
            </a:r>
            <a:r>
              <a:rPr lang="id-ID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 </a:t>
            </a:r>
            <a:r>
              <a:rPr lang="id-ID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English</a:t>
            </a:r>
            <a:r>
              <a:rPr lang="id-ID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ID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14350" lvl="0" indent="-514350">
              <a:lnSpc>
                <a:spcPct val="107000"/>
              </a:lnSpc>
              <a:spcAft>
                <a:spcPts val="800"/>
              </a:spcAft>
              <a:buFont typeface="+mj-lt"/>
              <a:buAutoNum type="arabicPeriod" startAt="14"/>
              <a:tabLst>
                <a:tab pos="457200" algn="l"/>
              </a:tabLst>
            </a:pPr>
            <a:r>
              <a:rPr lang="id-ID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Do </a:t>
            </a:r>
            <a:r>
              <a:rPr lang="id-ID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you</a:t>
            </a:r>
            <a:r>
              <a:rPr lang="id-ID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id-ID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mind</a:t>
            </a:r>
            <a:r>
              <a:rPr lang="id-ID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…………… (</a:t>
            </a:r>
            <a:r>
              <a:rPr lang="id-ID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give</a:t>
            </a:r>
            <a:r>
              <a:rPr lang="id-ID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 </a:t>
            </a:r>
            <a:r>
              <a:rPr lang="id-ID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</a:t>
            </a:r>
            <a:r>
              <a:rPr lang="id-ID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id-ID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id-ID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id-ID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hand</a:t>
            </a:r>
            <a:r>
              <a:rPr lang="id-ID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  <a:endParaRPr lang="en-ID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14350" lvl="0" indent="-514350">
              <a:lnSpc>
                <a:spcPct val="107000"/>
              </a:lnSpc>
              <a:spcAft>
                <a:spcPts val="800"/>
              </a:spcAft>
              <a:buFont typeface="+mj-lt"/>
              <a:buAutoNum type="arabicPeriod" startAt="14"/>
              <a:tabLst>
                <a:tab pos="457200" algn="l"/>
              </a:tabLst>
            </a:pPr>
            <a:r>
              <a:rPr lang="id-ID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She</a:t>
            </a:r>
            <a:r>
              <a:rPr lang="id-ID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id-ID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helped</a:t>
            </a:r>
            <a:r>
              <a:rPr lang="id-ID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id-ID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</a:t>
            </a:r>
            <a:r>
              <a:rPr lang="id-ID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…………  (</a:t>
            </a:r>
            <a:r>
              <a:rPr lang="id-ID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carry</a:t>
            </a:r>
            <a:r>
              <a:rPr lang="id-ID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 </a:t>
            </a:r>
            <a:r>
              <a:rPr lang="id-ID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my</a:t>
            </a:r>
            <a:r>
              <a:rPr lang="id-ID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id-ID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suitcases</a:t>
            </a:r>
            <a:r>
              <a:rPr lang="id-ID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ID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14350" lvl="0" indent="-514350">
              <a:lnSpc>
                <a:spcPct val="107000"/>
              </a:lnSpc>
              <a:spcAft>
                <a:spcPts val="800"/>
              </a:spcAft>
              <a:buFont typeface="+mj-lt"/>
              <a:buAutoNum type="arabicPeriod" startAt="14"/>
              <a:tabLst>
                <a:tab pos="457200" algn="l"/>
              </a:tabLst>
            </a:pPr>
            <a:r>
              <a:rPr lang="id-ID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I’ve</a:t>
            </a:r>
            <a:r>
              <a:rPr lang="id-ID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id-ID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finished</a:t>
            </a:r>
            <a:r>
              <a:rPr lang="id-ID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………… (</a:t>
            </a:r>
            <a:r>
              <a:rPr lang="id-ID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cook</a:t>
            </a:r>
            <a:r>
              <a:rPr lang="id-ID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 – </a:t>
            </a:r>
            <a:r>
              <a:rPr lang="id-ID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come</a:t>
            </a:r>
            <a:r>
              <a:rPr lang="id-ID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id-ID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and</a:t>
            </a:r>
            <a:r>
              <a:rPr lang="id-ID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id-ID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eat</a:t>
            </a:r>
            <a:r>
              <a:rPr lang="id-ID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!.</a:t>
            </a:r>
            <a:endParaRPr lang="en-ID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14350" lvl="0" indent="-514350">
              <a:lnSpc>
                <a:spcPct val="107000"/>
              </a:lnSpc>
              <a:spcAft>
                <a:spcPts val="800"/>
              </a:spcAft>
              <a:buFont typeface="+mj-lt"/>
              <a:buAutoNum type="arabicPeriod" startAt="14"/>
              <a:tabLst>
                <a:tab pos="457200" algn="l"/>
              </a:tabLst>
            </a:pPr>
            <a:r>
              <a:rPr lang="id-ID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He </a:t>
            </a:r>
            <a:r>
              <a:rPr lang="id-ID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decided</a:t>
            </a:r>
            <a:r>
              <a:rPr lang="id-ID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…………. (study) </a:t>
            </a:r>
            <a:r>
              <a:rPr lang="id-ID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biology</a:t>
            </a:r>
            <a:r>
              <a:rPr lang="id-ID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ID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14350" lvl="0" indent="-514350">
              <a:lnSpc>
                <a:spcPct val="107000"/>
              </a:lnSpc>
              <a:spcAft>
                <a:spcPts val="800"/>
              </a:spcAft>
              <a:buFont typeface="+mj-lt"/>
              <a:buAutoNum type="arabicPeriod" startAt="14"/>
              <a:tabLst>
                <a:tab pos="457200" algn="l"/>
              </a:tabLst>
            </a:pPr>
            <a:r>
              <a:rPr lang="id-ID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 </a:t>
            </a:r>
            <a:r>
              <a:rPr lang="id-ID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dislike</a:t>
            </a:r>
            <a:r>
              <a:rPr lang="id-ID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…………..  (</a:t>
            </a:r>
            <a:r>
              <a:rPr lang="id-ID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wait</a:t>
            </a:r>
            <a:r>
              <a:rPr lang="id-ID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endParaRPr lang="en-ID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5D0B323-C9FC-696E-30D5-2946DDDDD4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sz="36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Put</a:t>
            </a:r>
            <a:r>
              <a:rPr lang="id-ID" sz="3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id-ID" sz="36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</a:t>
            </a:r>
            <a:r>
              <a:rPr lang="id-ID" sz="3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id-ID" sz="36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verb</a:t>
            </a:r>
            <a:r>
              <a:rPr lang="id-ID" sz="3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id-ID" sz="36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into</a:t>
            </a:r>
            <a:r>
              <a:rPr lang="id-ID" sz="3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id-ID" sz="36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either</a:t>
            </a:r>
            <a:r>
              <a:rPr lang="id-ID" sz="3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id-ID" sz="36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</a:t>
            </a:r>
            <a:r>
              <a:rPr lang="id-ID" sz="3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id-ID" sz="36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gerund</a:t>
            </a:r>
            <a:r>
              <a:rPr lang="id-ID" sz="3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(-</a:t>
            </a:r>
            <a:r>
              <a:rPr lang="id-ID" sz="36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ing</a:t>
            </a:r>
            <a:r>
              <a:rPr lang="id-ID" sz="3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 </a:t>
            </a:r>
            <a:r>
              <a:rPr lang="id-ID" sz="36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or</a:t>
            </a:r>
            <a:r>
              <a:rPr lang="id-ID" sz="3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id-ID" sz="36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</a:t>
            </a:r>
            <a:r>
              <a:rPr lang="id-ID" sz="3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id-ID" sz="36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infinitive</a:t>
            </a:r>
            <a:r>
              <a:rPr lang="id-ID" sz="3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</a:t>
            </a:r>
            <a:r>
              <a:rPr lang="id-ID" sz="36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with</a:t>
            </a:r>
            <a:r>
              <a:rPr lang="id-ID" sz="3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‘</a:t>
            </a:r>
            <a:r>
              <a:rPr lang="id-ID" sz="36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</a:t>
            </a:r>
            <a:r>
              <a:rPr lang="id-ID" sz="3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’).</a:t>
            </a:r>
            <a:br>
              <a:rPr lang="en-ID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5467943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7525B5-3F26-342E-D4A1-C788C36A18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lvl="0" indent="-514350">
              <a:lnSpc>
                <a:spcPct val="107000"/>
              </a:lnSpc>
              <a:spcAft>
                <a:spcPts val="800"/>
              </a:spcAft>
              <a:buFont typeface="+mj-lt"/>
              <a:buAutoNum type="arabicPeriod" startAt="21"/>
              <a:tabLst>
                <a:tab pos="457200" algn="l"/>
              </a:tabLst>
            </a:pPr>
            <a:r>
              <a:rPr lang="id-ID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He </a:t>
            </a:r>
            <a:r>
              <a:rPr lang="id-ID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asked</a:t>
            </a:r>
            <a:r>
              <a:rPr lang="id-ID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………… (</a:t>
            </a:r>
            <a:r>
              <a:rPr lang="id-ID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come</a:t>
            </a:r>
            <a:r>
              <a:rPr lang="id-ID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 </a:t>
            </a:r>
            <a:r>
              <a:rPr lang="id-ID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with</a:t>
            </a:r>
            <a:r>
              <a:rPr lang="id-ID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id-ID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us</a:t>
            </a:r>
            <a:endParaRPr lang="en-ID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14350" lvl="0" indent="-514350">
              <a:lnSpc>
                <a:spcPct val="107000"/>
              </a:lnSpc>
              <a:spcAft>
                <a:spcPts val="800"/>
              </a:spcAft>
              <a:buFont typeface="+mj-lt"/>
              <a:buAutoNum type="arabicPeriod" startAt="21"/>
              <a:tabLst>
                <a:tab pos="457200" algn="l"/>
              </a:tabLst>
            </a:pPr>
            <a:r>
              <a:rPr lang="id-ID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 </a:t>
            </a:r>
            <a:r>
              <a:rPr lang="id-ID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promise</a:t>
            </a:r>
            <a:r>
              <a:rPr lang="id-ID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………… (</a:t>
            </a:r>
            <a:r>
              <a:rPr lang="id-ID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help</a:t>
            </a:r>
            <a:r>
              <a:rPr lang="id-ID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 </a:t>
            </a:r>
            <a:r>
              <a:rPr lang="id-ID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you</a:t>
            </a:r>
            <a:r>
              <a:rPr lang="id-ID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id-ID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tomorrow</a:t>
            </a:r>
            <a:r>
              <a:rPr lang="id-ID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ID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14350" lvl="0" indent="-514350">
              <a:lnSpc>
                <a:spcPct val="107000"/>
              </a:lnSpc>
              <a:spcAft>
                <a:spcPts val="800"/>
              </a:spcAft>
              <a:buFont typeface="+mj-lt"/>
              <a:buAutoNum type="arabicPeriod" startAt="21"/>
              <a:tabLst>
                <a:tab pos="457200" algn="l"/>
              </a:tabLst>
            </a:pPr>
            <a:r>
              <a:rPr lang="id-ID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We </a:t>
            </a:r>
            <a:r>
              <a:rPr lang="id-ID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discussed</a:t>
            </a:r>
            <a:r>
              <a:rPr lang="id-ID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…………… (</a:t>
            </a:r>
            <a:r>
              <a:rPr lang="id-ID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go</a:t>
            </a:r>
            <a:r>
              <a:rPr lang="id-ID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 </a:t>
            </a:r>
            <a:r>
              <a:rPr lang="id-ID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</a:t>
            </a:r>
            <a:r>
              <a:rPr lang="id-ID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id-ID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</a:t>
            </a:r>
            <a:r>
              <a:rPr lang="id-ID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id-ID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cinema</a:t>
            </a:r>
            <a:r>
              <a:rPr lang="id-ID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id-ID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but</a:t>
            </a:r>
            <a:r>
              <a:rPr lang="id-ID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in </a:t>
            </a:r>
            <a:r>
              <a:rPr lang="id-ID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</a:t>
            </a:r>
            <a:r>
              <a:rPr lang="id-ID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id-ID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end</a:t>
            </a:r>
            <a:r>
              <a:rPr lang="id-ID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id-ID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we</a:t>
            </a:r>
            <a:r>
              <a:rPr lang="id-ID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id-ID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stayed</a:t>
            </a:r>
            <a:r>
              <a:rPr lang="id-ID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id-ID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at</a:t>
            </a:r>
            <a:r>
              <a:rPr lang="id-ID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id-ID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home</a:t>
            </a:r>
            <a:r>
              <a:rPr lang="id-ID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ID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14350" lvl="0" indent="-514350">
              <a:lnSpc>
                <a:spcPct val="107000"/>
              </a:lnSpc>
              <a:spcAft>
                <a:spcPts val="800"/>
              </a:spcAft>
              <a:buFont typeface="+mj-lt"/>
              <a:buAutoNum type="arabicPeriod" startAt="21"/>
              <a:tabLst>
                <a:tab pos="457200" algn="l"/>
              </a:tabLst>
            </a:pPr>
            <a:r>
              <a:rPr lang="id-ID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She</a:t>
            </a:r>
            <a:r>
              <a:rPr lang="id-ID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id-ID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agreed</a:t>
            </a:r>
            <a:r>
              <a:rPr lang="id-ID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………… (</a:t>
            </a:r>
            <a:r>
              <a:rPr lang="id-ID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bring</a:t>
            </a:r>
            <a:r>
              <a:rPr lang="id-ID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 </a:t>
            </a:r>
            <a:r>
              <a:rPr lang="id-ID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</a:t>
            </a:r>
            <a:r>
              <a:rPr lang="id-ID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id-ID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pudding</a:t>
            </a:r>
            <a:r>
              <a:rPr lang="id-ID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id-ID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</a:t>
            </a:r>
            <a:r>
              <a:rPr lang="id-ID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id-ID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</a:t>
            </a:r>
            <a:r>
              <a:rPr lang="id-ID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id-ID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dinner</a:t>
            </a:r>
            <a:endParaRPr lang="en-ID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14350" lvl="0" indent="-514350">
              <a:lnSpc>
                <a:spcPct val="107000"/>
              </a:lnSpc>
              <a:spcAft>
                <a:spcPts val="800"/>
              </a:spcAft>
              <a:buFont typeface="+mj-lt"/>
              <a:buAutoNum type="arabicPeriod" startAt="21"/>
              <a:tabLst>
                <a:tab pos="457200" algn="l"/>
              </a:tabLst>
            </a:pPr>
            <a:r>
              <a:rPr lang="id-ID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 </a:t>
            </a:r>
            <a:r>
              <a:rPr lang="id-ID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don’t</a:t>
            </a:r>
            <a:r>
              <a:rPr lang="id-ID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id-ID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recommend</a:t>
            </a:r>
            <a:r>
              <a:rPr lang="id-ID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…………. (</a:t>
            </a:r>
            <a:r>
              <a:rPr lang="id-ID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take</a:t>
            </a:r>
            <a:r>
              <a:rPr lang="id-ID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 </a:t>
            </a:r>
            <a:r>
              <a:rPr lang="id-ID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</a:t>
            </a:r>
            <a:r>
              <a:rPr lang="id-ID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bus – </a:t>
            </a:r>
            <a:r>
              <a:rPr lang="id-ID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it</a:t>
            </a:r>
            <a:r>
              <a:rPr lang="id-ID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id-ID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takes</a:t>
            </a:r>
            <a:r>
              <a:rPr lang="id-ID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id-ID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forever</a:t>
            </a:r>
            <a:r>
              <a:rPr lang="id-ID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!</a:t>
            </a:r>
            <a:endParaRPr lang="en-ID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14350" lvl="0" indent="-514350">
              <a:lnSpc>
                <a:spcPct val="107000"/>
              </a:lnSpc>
              <a:spcAft>
                <a:spcPts val="800"/>
              </a:spcAft>
              <a:buFont typeface="+mj-lt"/>
              <a:buAutoNum type="arabicPeriod" startAt="21"/>
              <a:tabLst>
                <a:tab pos="457200" algn="l"/>
              </a:tabLst>
            </a:pPr>
            <a:r>
              <a:rPr lang="id-ID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We </a:t>
            </a:r>
            <a:r>
              <a:rPr lang="id-ID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hope</a:t>
            </a:r>
            <a:r>
              <a:rPr lang="id-ID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…………… (</a:t>
            </a:r>
            <a:r>
              <a:rPr lang="id-ID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visit</a:t>
            </a:r>
            <a:r>
              <a:rPr lang="id-ID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 Amsterdam </a:t>
            </a:r>
            <a:r>
              <a:rPr lang="id-ID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next</a:t>
            </a:r>
            <a:r>
              <a:rPr lang="id-ID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id-ID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month</a:t>
            </a:r>
            <a:r>
              <a:rPr lang="id-ID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ID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14350" lvl="0" indent="-514350">
              <a:lnSpc>
                <a:spcPct val="107000"/>
              </a:lnSpc>
              <a:spcAft>
                <a:spcPts val="800"/>
              </a:spcAft>
              <a:buFont typeface="+mj-lt"/>
              <a:buAutoNum type="arabicPeriod" startAt="21"/>
              <a:tabLst>
                <a:tab pos="457200" algn="l"/>
              </a:tabLst>
            </a:pPr>
            <a:r>
              <a:rPr lang="id-ID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She</a:t>
            </a:r>
            <a:r>
              <a:rPr lang="id-ID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id-ID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suggested</a:t>
            </a:r>
            <a:r>
              <a:rPr lang="id-ID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……………. (</a:t>
            </a:r>
            <a:r>
              <a:rPr lang="id-ID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go</a:t>
            </a:r>
            <a:r>
              <a:rPr lang="id-ID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 </a:t>
            </a:r>
            <a:r>
              <a:rPr lang="id-ID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</a:t>
            </a:r>
            <a:r>
              <a:rPr lang="id-ID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id-ID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</a:t>
            </a:r>
            <a:r>
              <a:rPr lang="id-ID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museum.</a:t>
            </a:r>
            <a:endParaRPr lang="en-ID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58F5BCC-41EA-D72B-6ED5-28F50C4FF0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sz="36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Put</a:t>
            </a:r>
            <a:r>
              <a:rPr lang="id-ID" sz="3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id-ID" sz="36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</a:t>
            </a:r>
            <a:r>
              <a:rPr lang="id-ID" sz="3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id-ID" sz="36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verb</a:t>
            </a:r>
            <a:r>
              <a:rPr lang="id-ID" sz="3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id-ID" sz="36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into</a:t>
            </a:r>
            <a:r>
              <a:rPr lang="id-ID" sz="3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id-ID" sz="36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either</a:t>
            </a:r>
            <a:r>
              <a:rPr lang="id-ID" sz="3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id-ID" sz="36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</a:t>
            </a:r>
            <a:r>
              <a:rPr lang="id-ID" sz="3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id-ID" sz="36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gerund</a:t>
            </a:r>
            <a:r>
              <a:rPr lang="id-ID" sz="3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(-</a:t>
            </a:r>
            <a:r>
              <a:rPr lang="id-ID" sz="36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ing</a:t>
            </a:r>
            <a:r>
              <a:rPr lang="id-ID" sz="3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 </a:t>
            </a:r>
            <a:r>
              <a:rPr lang="id-ID" sz="36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or</a:t>
            </a:r>
            <a:r>
              <a:rPr lang="id-ID" sz="3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id-ID" sz="36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</a:t>
            </a:r>
            <a:r>
              <a:rPr lang="id-ID" sz="3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id-ID" sz="36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infinitive</a:t>
            </a:r>
            <a:r>
              <a:rPr lang="id-ID" sz="3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</a:t>
            </a:r>
            <a:r>
              <a:rPr lang="id-ID" sz="36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with</a:t>
            </a:r>
            <a:r>
              <a:rPr lang="id-ID" sz="3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‘</a:t>
            </a:r>
            <a:r>
              <a:rPr lang="id-ID" sz="36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</a:t>
            </a:r>
            <a:r>
              <a:rPr lang="id-ID" sz="3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’).</a:t>
            </a:r>
            <a:br>
              <a:rPr lang="en-ID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0013303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29D4C6-64F0-AAF8-549F-81168C96A6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42950" lvl="0" indent="-742950">
              <a:lnSpc>
                <a:spcPct val="107000"/>
              </a:lnSpc>
              <a:spcAft>
                <a:spcPts val="800"/>
              </a:spcAft>
              <a:buFont typeface="+mj-lt"/>
              <a:buAutoNum type="arabicPeriod" startAt="28"/>
              <a:tabLst>
                <a:tab pos="457200" algn="l"/>
              </a:tabLst>
            </a:pPr>
            <a:r>
              <a:rPr lang="id-ID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They plan ……………. (start) </a:t>
            </a:r>
            <a:r>
              <a:rPr lang="id-ID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college</a:t>
            </a:r>
            <a:r>
              <a:rPr lang="id-ID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in </a:t>
            </a:r>
            <a:r>
              <a:rPr lang="id-ID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</a:t>
            </a:r>
            <a:r>
              <a:rPr lang="id-ID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id-ID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autumn</a:t>
            </a:r>
            <a:r>
              <a:rPr lang="id-ID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ID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lvl="0" indent="-742950">
              <a:lnSpc>
                <a:spcPct val="107000"/>
              </a:lnSpc>
              <a:spcAft>
                <a:spcPts val="800"/>
              </a:spcAft>
              <a:buFont typeface="+mj-lt"/>
              <a:buAutoNum type="arabicPeriod" startAt="28"/>
              <a:tabLst>
                <a:tab pos="457200" algn="l"/>
              </a:tabLst>
            </a:pPr>
            <a:r>
              <a:rPr lang="id-ID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 </a:t>
            </a:r>
            <a:r>
              <a:rPr lang="id-ID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don’t</a:t>
            </a:r>
            <a:r>
              <a:rPr lang="id-ID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id-ID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want</a:t>
            </a:r>
            <a:r>
              <a:rPr lang="id-ID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………… (</a:t>
            </a:r>
            <a:r>
              <a:rPr lang="id-ID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leave</a:t>
            </a:r>
            <a:r>
              <a:rPr lang="id-ID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 </a:t>
            </a:r>
            <a:r>
              <a:rPr lang="id-ID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yet</a:t>
            </a:r>
            <a:endParaRPr lang="en-ID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lvl="0" indent="-742950">
              <a:lnSpc>
                <a:spcPct val="107000"/>
              </a:lnSpc>
              <a:spcAft>
                <a:spcPts val="800"/>
              </a:spcAft>
              <a:buFont typeface="+mj-lt"/>
              <a:buAutoNum type="arabicPeriod" startAt="28"/>
              <a:tabLst>
                <a:tab pos="457200" algn="l"/>
              </a:tabLst>
            </a:pPr>
            <a:r>
              <a:rPr lang="id-ID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She</a:t>
            </a:r>
            <a:r>
              <a:rPr lang="id-ID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id-ID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delayed</a:t>
            </a:r>
            <a:r>
              <a:rPr lang="id-ID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………………. (</a:t>
            </a:r>
            <a:r>
              <a:rPr lang="id-ID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get</a:t>
            </a:r>
            <a:r>
              <a:rPr lang="id-ID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 </a:t>
            </a:r>
            <a:r>
              <a:rPr lang="id-ID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out</a:t>
            </a:r>
            <a:r>
              <a:rPr lang="id-ID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id-ID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of</a:t>
            </a:r>
            <a:r>
              <a:rPr lang="id-ID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id-ID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bed</a:t>
            </a:r>
            <a:r>
              <a:rPr lang="id-ID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ID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F784991-2903-C1C1-A6DC-F5436DFF9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sz="36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Put</a:t>
            </a:r>
            <a:r>
              <a:rPr lang="id-ID" sz="3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id-ID" sz="36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</a:t>
            </a:r>
            <a:r>
              <a:rPr lang="id-ID" sz="3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id-ID" sz="36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verb</a:t>
            </a:r>
            <a:r>
              <a:rPr lang="id-ID" sz="3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id-ID" sz="36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into</a:t>
            </a:r>
            <a:r>
              <a:rPr lang="id-ID" sz="3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id-ID" sz="36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either</a:t>
            </a:r>
            <a:r>
              <a:rPr lang="id-ID" sz="3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id-ID" sz="36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</a:t>
            </a:r>
            <a:r>
              <a:rPr lang="id-ID" sz="3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id-ID" sz="36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gerund</a:t>
            </a:r>
            <a:r>
              <a:rPr lang="id-ID" sz="3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(-</a:t>
            </a:r>
            <a:r>
              <a:rPr lang="id-ID" sz="36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ing</a:t>
            </a:r>
            <a:r>
              <a:rPr lang="id-ID" sz="3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 </a:t>
            </a:r>
            <a:r>
              <a:rPr lang="id-ID" sz="36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or</a:t>
            </a:r>
            <a:r>
              <a:rPr lang="id-ID" sz="3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id-ID" sz="36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</a:t>
            </a:r>
            <a:r>
              <a:rPr lang="id-ID" sz="3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id-ID" sz="36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infinitive</a:t>
            </a:r>
            <a:r>
              <a:rPr lang="id-ID" sz="3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</a:t>
            </a:r>
            <a:r>
              <a:rPr lang="id-ID" sz="36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with</a:t>
            </a:r>
            <a:r>
              <a:rPr lang="id-ID" sz="3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‘</a:t>
            </a:r>
            <a:r>
              <a:rPr lang="id-ID" sz="36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</a:t>
            </a:r>
            <a:r>
              <a:rPr lang="id-ID" sz="3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’).</a:t>
            </a:r>
            <a:br>
              <a:rPr lang="en-ID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92345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A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87067" y="592941"/>
            <a:ext cx="16713866" cy="9101117"/>
            <a:chOff x="0" y="0"/>
            <a:chExt cx="4402006" cy="239700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402006" cy="2397002"/>
            </a:xfrm>
            <a:custGeom>
              <a:avLst/>
              <a:gdLst/>
              <a:ahLst/>
              <a:cxnLst/>
              <a:rect l="l" t="t" r="r" b="b"/>
              <a:pathLst>
                <a:path w="4402006" h="2397002">
                  <a:moveTo>
                    <a:pt x="23623" y="0"/>
                  </a:moveTo>
                  <a:lnTo>
                    <a:pt x="4378382" y="0"/>
                  </a:lnTo>
                  <a:cubicBezTo>
                    <a:pt x="4391429" y="0"/>
                    <a:pt x="4402006" y="10577"/>
                    <a:pt x="4402006" y="23623"/>
                  </a:cubicBezTo>
                  <a:lnTo>
                    <a:pt x="4402006" y="2373379"/>
                  </a:lnTo>
                  <a:cubicBezTo>
                    <a:pt x="4402006" y="2379644"/>
                    <a:pt x="4399517" y="2385653"/>
                    <a:pt x="4395087" y="2390083"/>
                  </a:cubicBezTo>
                  <a:cubicBezTo>
                    <a:pt x="4390656" y="2394513"/>
                    <a:pt x="4384647" y="2397002"/>
                    <a:pt x="4378382" y="2397002"/>
                  </a:cubicBezTo>
                  <a:lnTo>
                    <a:pt x="23623" y="2397002"/>
                  </a:lnTo>
                  <a:cubicBezTo>
                    <a:pt x="17358" y="2397002"/>
                    <a:pt x="11349" y="2394513"/>
                    <a:pt x="6919" y="2390083"/>
                  </a:cubicBezTo>
                  <a:cubicBezTo>
                    <a:pt x="2489" y="2385653"/>
                    <a:pt x="0" y="2379644"/>
                    <a:pt x="0" y="2373379"/>
                  </a:cubicBezTo>
                  <a:lnTo>
                    <a:pt x="0" y="23623"/>
                  </a:lnTo>
                  <a:cubicBezTo>
                    <a:pt x="0" y="17358"/>
                    <a:pt x="2489" y="11349"/>
                    <a:pt x="6919" y="6919"/>
                  </a:cubicBezTo>
                  <a:cubicBezTo>
                    <a:pt x="11349" y="2489"/>
                    <a:pt x="17358" y="0"/>
                    <a:pt x="23623" y="0"/>
                  </a:cubicBezTo>
                  <a:close/>
                </a:path>
              </a:pathLst>
            </a:custGeom>
            <a:solidFill>
              <a:srgbClr val="E6EAEF"/>
            </a:solidFill>
            <a:ln w="19050" cap="rnd">
              <a:solidFill>
                <a:srgbClr val="243342"/>
              </a:solidFill>
              <a:prstDash val="solid"/>
              <a:round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402006" cy="243510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62"/>
                </a:lnSpc>
              </a:pPr>
              <a:endParaRPr/>
            </a:p>
          </p:txBody>
        </p:sp>
      </p:grpSp>
      <p:sp>
        <p:nvSpPr>
          <p:cNvPr id="25" name="TextBox 25"/>
          <p:cNvSpPr txBox="1"/>
          <p:nvPr/>
        </p:nvSpPr>
        <p:spPr>
          <a:xfrm>
            <a:off x="2032038" y="2811643"/>
            <a:ext cx="14223925" cy="26002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800"/>
              </a:lnSpc>
            </a:pPr>
            <a:r>
              <a:rPr lang="en-US" sz="15000">
                <a:solidFill>
                  <a:srgbClr val="243342"/>
                </a:solidFill>
                <a:latin typeface="Karnchang Bold"/>
              </a:rPr>
              <a:t>Terima Kasih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A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6"/>
          <p:cNvSpPr txBox="1"/>
          <p:nvPr/>
        </p:nvSpPr>
        <p:spPr>
          <a:xfrm>
            <a:off x="381000" y="996646"/>
            <a:ext cx="14737985" cy="67195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 startAt="2"/>
            </a:pPr>
            <a:r>
              <a:rPr lang="id-ID" sz="4000" b="1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Gerund</a:t>
            </a:r>
            <a:r>
              <a:rPr lang="id-ID" sz="4000" b="1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id-ID" sz="4000" b="1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Phrase</a:t>
            </a:r>
            <a:r>
              <a:rPr lang="id-ID" sz="4000" b="1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en-ID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Bef>
                <a:spcPts val="375"/>
              </a:spcBef>
              <a:spcAft>
                <a:spcPts val="2250"/>
              </a:spcAft>
            </a:pPr>
            <a:r>
              <a:rPr lang="id-ID" sz="40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Yakni </a:t>
            </a:r>
            <a:r>
              <a:rPr lang="id-ID" sz="4000" i="1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gerund</a:t>
            </a:r>
            <a:r>
              <a:rPr lang="id-ID" sz="40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yang diikuti oleh objek atau didahului oleh </a:t>
            </a:r>
            <a:r>
              <a:rPr lang="id-ID" sz="4000" i="1" dirty="0">
                <a:solidFill>
                  <a:srgbClr val="01010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2"/>
              </a:rPr>
              <a:t>possessive adjective</a:t>
            </a:r>
            <a:r>
              <a:rPr lang="id-ID" sz="40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contohnya:</a:t>
            </a:r>
            <a:endParaRPr lang="en-ID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id-ID" sz="4000" b="1" i="1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Gerund</a:t>
            </a:r>
            <a:r>
              <a:rPr lang="id-ID" sz="4000" b="1" i="1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+ </a:t>
            </a:r>
            <a:r>
              <a:rPr lang="id-ID" sz="4000" b="1" i="1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object</a:t>
            </a:r>
            <a:r>
              <a:rPr lang="id-ID" sz="40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 </a:t>
            </a:r>
            <a:r>
              <a:rPr lang="id-ID" sz="4000" i="1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reading</a:t>
            </a:r>
            <a:r>
              <a:rPr lang="id-ID" sz="4000" i="1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id-ID" sz="4000" i="1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id-ID" sz="4000" i="1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novel, </a:t>
            </a:r>
            <a:r>
              <a:rPr lang="id-ID" sz="4000" i="1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writing</a:t>
            </a:r>
            <a:r>
              <a:rPr lang="id-ID" sz="4000" i="1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id-ID" sz="4000" i="1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id-ID" sz="4000" i="1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id-ID" sz="4000" i="1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story</a:t>
            </a:r>
            <a:r>
              <a:rPr lang="id-ID" sz="40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ID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id-ID" sz="4000" b="1" i="1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Possessive</a:t>
            </a:r>
            <a:r>
              <a:rPr lang="id-ID" sz="4000" b="1" i="1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+ </a:t>
            </a:r>
            <a:r>
              <a:rPr lang="id-ID" sz="4000" b="1" i="1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gerund</a:t>
            </a:r>
            <a:r>
              <a:rPr lang="id-ID" sz="40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 </a:t>
            </a:r>
            <a:r>
              <a:rPr lang="id-ID" sz="4000" i="1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your</a:t>
            </a:r>
            <a:r>
              <a:rPr lang="id-ID" sz="4000" i="1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id-ID" sz="4000" i="1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singing</a:t>
            </a:r>
            <a:endParaRPr lang="en-ID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id-ID" sz="4000" b="1" i="1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Reading</a:t>
            </a:r>
            <a:r>
              <a:rPr lang="id-ID" sz="4000" b="1" i="1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id-ID" sz="4000" b="1" i="1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id-ID" sz="4000" b="1" i="1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novel</a:t>
            </a:r>
            <a:r>
              <a:rPr lang="id-ID" sz="4000" i="1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lang="id-ID" sz="4000" i="1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is</a:t>
            </a:r>
            <a:r>
              <a:rPr lang="id-ID" sz="4000" i="1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id-ID" sz="4000" i="1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my</a:t>
            </a:r>
            <a:r>
              <a:rPr lang="id-ID" sz="4000" i="1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id-ID" sz="4000" i="1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hobby</a:t>
            </a:r>
            <a:r>
              <a:rPr lang="id-ID" sz="4000" i="1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ID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id-ID" sz="4000" i="1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 </a:t>
            </a:r>
            <a:r>
              <a:rPr lang="id-ID" sz="4000" i="1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like</a:t>
            </a:r>
            <a:r>
              <a:rPr lang="id-ID" sz="40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lang="id-ID" sz="4000" b="1" i="1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writing</a:t>
            </a:r>
            <a:r>
              <a:rPr lang="id-ID" sz="4000" b="1" i="1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id-ID" sz="4000" b="1" i="1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id-ID" sz="4000" b="1" i="1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id-ID" sz="4000" b="1" i="1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short</a:t>
            </a:r>
            <a:r>
              <a:rPr lang="id-ID" sz="4000" b="1" i="1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id-ID" sz="4000" b="1" i="1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story</a:t>
            </a:r>
            <a:r>
              <a:rPr lang="id-ID" sz="40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ID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id-ID" sz="4000" b="1" i="1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Your</a:t>
            </a:r>
            <a:r>
              <a:rPr lang="id-ID" sz="4000" b="1" i="1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id-ID" sz="4000" b="1" i="1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singing</a:t>
            </a:r>
            <a:r>
              <a:rPr lang="id-ID" sz="4000" i="1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lang="id-ID" sz="4000" i="1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is</a:t>
            </a:r>
            <a:r>
              <a:rPr lang="id-ID" sz="4000" i="1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id-ID" sz="4000" i="1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beautiful</a:t>
            </a:r>
            <a:r>
              <a:rPr lang="id-ID" sz="4000" i="1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ID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ts val="3779"/>
              </a:lnSpc>
            </a:pPr>
            <a:endParaRPr lang="en-US" sz="4000" dirty="0">
              <a:solidFill>
                <a:srgbClr val="000000"/>
              </a:solidFill>
              <a:latin typeface="Karnchang"/>
            </a:endParaRPr>
          </a:p>
        </p:txBody>
      </p:sp>
      <p:grpSp>
        <p:nvGrpSpPr>
          <p:cNvPr id="37" name="Group 37"/>
          <p:cNvGrpSpPr/>
          <p:nvPr/>
        </p:nvGrpSpPr>
        <p:grpSpPr>
          <a:xfrm>
            <a:off x="15665503" y="317552"/>
            <a:ext cx="2042119" cy="650325"/>
            <a:chOff x="0" y="0"/>
            <a:chExt cx="537842" cy="171279"/>
          </a:xfrm>
        </p:grpSpPr>
        <p:sp>
          <p:nvSpPr>
            <p:cNvPr id="38" name="Freeform 38"/>
            <p:cNvSpPr/>
            <p:nvPr/>
          </p:nvSpPr>
          <p:spPr>
            <a:xfrm>
              <a:off x="0" y="0"/>
              <a:ext cx="537842" cy="171279"/>
            </a:xfrm>
            <a:custGeom>
              <a:avLst/>
              <a:gdLst/>
              <a:ahLst/>
              <a:cxnLst/>
              <a:rect l="l" t="t" r="r" b="b"/>
              <a:pathLst>
                <a:path w="537842" h="171279">
                  <a:moveTo>
                    <a:pt x="53076" y="0"/>
                  </a:moveTo>
                  <a:lnTo>
                    <a:pt x="484766" y="0"/>
                  </a:lnTo>
                  <a:cubicBezTo>
                    <a:pt x="514079" y="0"/>
                    <a:pt x="537842" y="23763"/>
                    <a:pt x="537842" y="53076"/>
                  </a:cubicBezTo>
                  <a:lnTo>
                    <a:pt x="537842" y="118203"/>
                  </a:lnTo>
                  <a:cubicBezTo>
                    <a:pt x="537842" y="132280"/>
                    <a:pt x="532250" y="145780"/>
                    <a:pt x="522296" y="155734"/>
                  </a:cubicBezTo>
                  <a:cubicBezTo>
                    <a:pt x="512343" y="165687"/>
                    <a:pt x="498843" y="171279"/>
                    <a:pt x="484766" y="171279"/>
                  </a:cubicBezTo>
                  <a:lnTo>
                    <a:pt x="53076" y="171279"/>
                  </a:lnTo>
                  <a:cubicBezTo>
                    <a:pt x="38999" y="171279"/>
                    <a:pt x="25499" y="165687"/>
                    <a:pt x="15546" y="155734"/>
                  </a:cubicBezTo>
                  <a:cubicBezTo>
                    <a:pt x="5592" y="145780"/>
                    <a:pt x="0" y="132280"/>
                    <a:pt x="0" y="118203"/>
                  </a:cubicBezTo>
                  <a:lnTo>
                    <a:pt x="0" y="53076"/>
                  </a:lnTo>
                  <a:cubicBezTo>
                    <a:pt x="0" y="38999"/>
                    <a:pt x="5592" y="25499"/>
                    <a:pt x="15546" y="15546"/>
                  </a:cubicBezTo>
                  <a:cubicBezTo>
                    <a:pt x="25499" y="5592"/>
                    <a:pt x="38999" y="0"/>
                    <a:pt x="53076" y="0"/>
                  </a:cubicBezTo>
                  <a:close/>
                </a:path>
              </a:pathLst>
            </a:custGeom>
            <a:solidFill>
              <a:srgbClr val="535659"/>
            </a:solidFill>
            <a:ln w="19050" cap="sq">
              <a:solidFill>
                <a:srgbClr val="243342"/>
              </a:solidFill>
              <a:prstDash val="solid"/>
              <a:miter/>
            </a:ln>
          </p:spPr>
        </p:sp>
        <p:sp>
          <p:nvSpPr>
            <p:cNvPr id="39" name="TextBox 39"/>
            <p:cNvSpPr txBox="1"/>
            <p:nvPr/>
          </p:nvSpPr>
          <p:spPr>
            <a:xfrm>
              <a:off x="0" y="-38100"/>
              <a:ext cx="537842" cy="20937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62"/>
                </a:lnSpc>
              </a:pPr>
              <a:endParaRPr/>
            </a:p>
          </p:txBody>
        </p:sp>
      </p:grpSp>
      <p:sp>
        <p:nvSpPr>
          <p:cNvPr id="40" name="TextBox 40"/>
          <p:cNvSpPr txBox="1"/>
          <p:nvPr/>
        </p:nvSpPr>
        <p:spPr>
          <a:xfrm>
            <a:off x="15621459" y="349050"/>
            <a:ext cx="2168307" cy="4444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 spc="120">
                <a:solidFill>
                  <a:srgbClr val="FFFFFF"/>
                </a:solidFill>
                <a:latin typeface="Karnchang"/>
              </a:rPr>
              <a:t>Halaman 3</a:t>
            </a:r>
          </a:p>
        </p:txBody>
      </p:sp>
      <p:grpSp>
        <p:nvGrpSpPr>
          <p:cNvPr id="41" name="Group 41"/>
          <p:cNvGrpSpPr/>
          <p:nvPr/>
        </p:nvGrpSpPr>
        <p:grpSpPr>
          <a:xfrm>
            <a:off x="629723" y="9258300"/>
            <a:ext cx="6961669" cy="627749"/>
            <a:chOff x="0" y="0"/>
            <a:chExt cx="1833526" cy="165333"/>
          </a:xfrm>
        </p:grpSpPr>
        <p:sp>
          <p:nvSpPr>
            <p:cNvPr id="42" name="Freeform 42"/>
            <p:cNvSpPr/>
            <p:nvPr/>
          </p:nvSpPr>
          <p:spPr>
            <a:xfrm>
              <a:off x="0" y="0"/>
              <a:ext cx="1833526" cy="165333"/>
            </a:xfrm>
            <a:custGeom>
              <a:avLst/>
              <a:gdLst/>
              <a:ahLst/>
              <a:cxnLst/>
              <a:rect l="l" t="t" r="r" b="b"/>
              <a:pathLst>
                <a:path w="1833526" h="165333">
                  <a:moveTo>
                    <a:pt x="16681" y="0"/>
                  </a:moveTo>
                  <a:lnTo>
                    <a:pt x="1816845" y="0"/>
                  </a:lnTo>
                  <a:cubicBezTo>
                    <a:pt x="1821269" y="0"/>
                    <a:pt x="1825512" y="1757"/>
                    <a:pt x="1828640" y="4886"/>
                  </a:cubicBezTo>
                  <a:cubicBezTo>
                    <a:pt x="1831769" y="8014"/>
                    <a:pt x="1833526" y="12257"/>
                    <a:pt x="1833526" y="16681"/>
                  </a:cubicBezTo>
                  <a:lnTo>
                    <a:pt x="1833526" y="148652"/>
                  </a:lnTo>
                  <a:cubicBezTo>
                    <a:pt x="1833526" y="157865"/>
                    <a:pt x="1826058" y="165333"/>
                    <a:pt x="1816845" y="165333"/>
                  </a:cubicBezTo>
                  <a:lnTo>
                    <a:pt x="16681" y="165333"/>
                  </a:lnTo>
                  <a:cubicBezTo>
                    <a:pt x="7468" y="165333"/>
                    <a:pt x="0" y="157865"/>
                    <a:pt x="0" y="148652"/>
                  </a:cubicBezTo>
                  <a:lnTo>
                    <a:pt x="0" y="16681"/>
                  </a:lnTo>
                  <a:cubicBezTo>
                    <a:pt x="0" y="7468"/>
                    <a:pt x="7468" y="0"/>
                    <a:pt x="16681" y="0"/>
                  </a:cubicBezTo>
                  <a:close/>
                </a:path>
              </a:pathLst>
            </a:custGeom>
            <a:solidFill>
              <a:srgbClr val="535659"/>
            </a:solidFill>
            <a:ln w="19050" cap="sq">
              <a:solidFill>
                <a:srgbClr val="243342"/>
              </a:solidFill>
              <a:prstDash val="solid"/>
              <a:miter/>
            </a:ln>
          </p:spPr>
        </p:sp>
        <p:sp>
          <p:nvSpPr>
            <p:cNvPr id="43" name="TextBox 43"/>
            <p:cNvSpPr txBox="1"/>
            <p:nvPr/>
          </p:nvSpPr>
          <p:spPr>
            <a:xfrm>
              <a:off x="0" y="-38100"/>
              <a:ext cx="1833526" cy="203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62"/>
                </a:lnSpc>
              </a:pPr>
              <a:endParaRPr/>
            </a:p>
          </p:txBody>
        </p:sp>
      </p:grpSp>
      <p:pic>
        <p:nvPicPr>
          <p:cNvPr id="1026" name="Picture 2" descr="PENGERTIAN DAN CONTOH GERUND - Kampung Inggris Pare">
            <a:extLst>
              <a:ext uri="{FF2B5EF4-FFF2-40B4-BE49-F238E27FC236}">
                <a16:creationId xmlns:a16="http://schemas.microsoft.com/office/drawing/2014/main" id="{76C46F79-9733-ABA1-8F11-449DD9323A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40436" y="0"/>
            <a:ext cx="5647563" cy="10208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A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" y="3155105"/>
            <a:ext cx="8095714" cy="5960880"/>
            <a:chOff x="0" y="0"/>
            <a:chExt cx="4402006" cy="239700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402006" cy="2397002"/>
            </a:xfrm>
            <a:custGeom>
              <a:avLst/>
              <a:gdLst/>
              <a:ahLst/>
              <a:cxnLst/>
              <a:rect l="l" t="t" r="r" b="b"/>
              <a:pathLst>
                <a:path w="4402006" h="2397002">
                  <a:moveTo>
                    <a:pt x="23623" y="0"/>
                  </a:moveTo>
                  <a:lnTo>
                    <a:pt x="4378382" y="0"/>
                  </a:lnTo>
                  <a:cubicBezTo>
                    <a:pt x="4391429" y="0"/>
                    <a:pt x="4402006" y="10577"/>
                    <a:pt x="4402006" y="23623"/>
                  </a:cubicBezTo>
                  <a:lnTo>
                    <a:pt x="4402006" y="2373379"/>
                  </a:lnTo>
                  <a:cubicBezTo>
                    <a:pt x="4402006" y="2379644"/>
                    <a:pt x="4399517" y="2385653"/>
                    <a:pt x="4395087" y="2390083"/>
                  </a:cubicBezTo>
                  <a:cubicBezTo>
                    <a:pt x="4390656" y="2394513"/>
                    <a:pt x="4384647" y="2397002"/>
                    <a:pt x="4378382" y="2397002"/>
                  </a:cubicBezTo>
                  <a:lnTo>
                    <a:pt x="23623" y="2397002"/>
                  </a:lnTo>
                  <a:cubicBezTo>
                    <a:pt x="17358" y="2397002"/>
                    <a:pt x="11349" y="2394513"/>
                    <a:pt x="6919" y="2390083"/>
                  </a:cubicBezTo>
                  <a:cubicBezTo>
                    <a:pt x="2489" y="2385653"/>
                    <a:pt x="0" y="2379644"/>
                    <a:pt x="0" y="2373379"/>
                  </a:cubicBezTo>
                  <a:lnTo>
                    <a:pt x="0" y="23623"/>
                  </a:lnTo>
                  <a:cubicBezTo>
                    <a:pt x="0" y="17358"/>
                    <a:pt x="2489" y="11349"/>
                    <a:pt x="6919" y="6919"/>
                  </a:cubicBezTo>
                  <a:cubicBezTo>
                    <a:pt x="11349" y="2489"/>
                    <a:pt x="17358" y="0"/>
                    <a:pt x="23623" y="0"/>
                  </a:cubicBezTo>
                  <a:close/>
                </a:path>
              </a:pathLst>
            </a:custGeom>
            <a:solidFill>
              <a:srgbClr val="E6EAEF"/>
            </a:solidFill>
            <a:ln w="19050" cap="rnd">
              <a:solidFill>
                <a:srgbClr val="243342"/>
              </a:solidFill>
              <a:prstDash val="solid"/>
              <a:round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402006" cy="243510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62"/>
                </a:lnSpc>
              </a:pPr>
              <a:endParaRPr/>
            </a:p>
          </p:txBody>
        </p:sp>
      </p:grpSp>
      <p:sp>
        <p:nvSpPr>
          <p:cNvPr id="25" name="TextBox 25"/>
          <p:cNvSpPr txBox="1"/>
          <p:nvPr/>
        </p:nvSpPr>
        <p:spPr>
          <a:xfrm>
            <a:off x="1490452" y="904875"/>
            <a:ext cx="6584507" cy="15465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80"/>
              </a:lnSpc>
            </a:pPr>
            <a:r>
              <a:rPr lang="en-US" sz="6500" dirty="0" err="1">
                <a:solidFill>
                  <a:srgbClr val="243342"/>
                </a:solidFill>
                <a:latin typeface="Karnchang Bold"/>
              </a:rPr>
              <a:t>Kegunaan</a:t>
            </a:r>
            <a:r>
              <a:rPr lang="en-US" sz="6500" dirty="0">
                <a:solidFill>
                  <a:srgbClr val="243342"/>
                </a:solidFill>
                <a:latin typeface="Karnchang Bold"/>
              </a:rPr>
              <a:t> Gerund</a:t>
            </a:r>
          </a:p>
        </p:txBody>
      </p:sp>
      <p:grpSp>
        <p:nvGrpSpPr>
          <p:cNvPr id="26" name="Group 26"/>
          <p:cNvGrpSpPr/>
          <p:nvPr/>
        </p:nvGrpSpPr>
        <p:grpSpPr>
          <a:xfrm>
            <a:off x="8853667" y="783535"/>
            <a:ext cx="8853956" cy="2820630"/>
            <a:chOff x="0" y="-248777"/>
            <a:chExt cx="11805274" cy="3760838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879077" cy="879077"/>
            </a:xfrm>
            <a:custGeom>
              <a:avLst/>
              <a:gdLst/>
              <a:ahLst/>
              <a:cxnLst/>
              <a:rect l="l" t="t" r="r" b="b"/>
              <a:pathLst>
                <a:path w="879077" h="879077">
                  <a:moveTo>
                    <a:pt x="0" y="0"/>
                  </a:moveTo>
                  <a:lnTo>
                    <a:pt x="879077" y="0"/>
                  </a:lnTo>
                  <a:lnTo>
                    <a:pt x="879077" y="879077"/>
                  </a:lnTo>
                  <a:lnTo>
                    <a:pt x="0" y="8790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grpSp>
          <p:nvGrpSpPr>
            <p:cNvPr id="28" name="Group 28"/>
            <p:cNvGrpSpPr/>
            <p:nvPr/>
          </p:nvGrpSpPr>
          <p:grpSpPr>
            <a:xfrm>
              <a:off x="0" y="1068350"/>
              <a:ext cx="10794670" cy="2370389"/>
              <a:chOff x="0" y="0"/>
              <a:chExt cx="2132281" cy="468225"/>
            </a:xfrm>
          </p:grpSpPr>
          <p:sp>
            <p:nvSpPr>
              <p:cNvPr id="29" name="Freeform 29"/>
              <p:cNvSpPr/>
              <p:nvPr/>
            </p:nvSpPr>
            <p:spPr>
              <a:xfrm>
                <a:off x="0" y="0"/>
                <a:ext cx="2132281" cy="468225"/>
              </a:xfrm>
              <a:custGeom>
                <a:avLst/>
                <a:gdLst/>
                <a:ahLst/>
                <a:cxnLst/>
                <a:rect l="l" t="t" r="r" b="b"/>
                <a:pathLst>
                  <a:path w="2132281" h="468225">
                    <a:moveTo>
                      <a:pt x="48769" y="0"/>
                    </a:moveTo>
                    <a:lnTo>
                      <a:pt x="2083511" y="0"/>
                    </a:lnTo>
                    <a:cubicBezTo>
                      <a:pt x="2096445" y="0"/>
                      <a:pt x="2108850" y="5138"/>
                      <a:pt x="2117996" y="14284"/>
                    </a:cubicBezTo>
                    <a:cubicBezTo>
                      <a:pt x="2127142" y="23430"/>
                      <a:pt x="2132281" y="35835"/>
                      <a:pt x="2132281" y="48769"/>
                    </a:cubicBezTo>
                    <a:lnTo>
                      <a:pt x="2132281" y="419456"/>
                    </a:lnTo>
                    <a:cubicBezTo>
                      <a:pt x="2132281" y="446390"/>
                      <a:pt x="2110446" y="468225"/>
                      <a:pt x="2083511" y="468225"/>
                    </a:cubicBezTo>
                    <a:lnTo>
                      <a:pt x="48769" y="468225"/>
                    </a:lnTo>
                    <a:cubicBezTo>
                      <a:pt x="21835" y="468225"/>
                      <a:pt x="0" y="446390"/>
                      <a:pt x="0" y="419456"/>
                    </a:cubicBezTo>
                    <a:lnTo>
                      <a:pt x="0" y="48769"/>
                    </a:lnTo>
                    <a:cubicBezTo>
                      <a:pt x="0" y="21835"/>
                      <a:pt x="21835" y="0"/>
                      <a:pt x="48769" y="0"/>
                    </a:cubicBezTo>
                    <a:close/>
                  </a:path>
                </a:pathLst>
              </a:custGeom>
              <a:solidFill>
                <a:srgbClr val="858789">
                  <a:alpha val="40000"/>
                </a:srgbClr>
              </a:solidFill>
              <a:ln w="19050" cap="rnd">
                <a:solidFill>
                  <a:srgbClr val="243342">
                    <a:alpha val="40000"/>
                  </a:srgbClr>
                </a:solidFill>
                <a:prstDash val="solid"/>
                <a:round/>
              </a:ln>
            </p:spPr>
          </p:sp>
          <p:sp>
            <p:nvSpPr>
              <p:cNvPr id="30" name="TextBox 30"/>
              <p:cNvSpPr txBox="1"/>
              <p:nvPr/>
            </p:nvSpPr>
            <p:spPr>
              <a:xfrm>
                <a:off x="0" y="-38100"/>
                <a:ext cx="2132281" cy="5063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62"/>
                  </a:lnSpc>
                </a:pPr>
                <a:endParaRPr/>
              </a:p>
            </p:txBody>
          </p:sp>
        </p:grpSp>
        <p:sp>
          <p:nvSpPr>
            <p:cNvPr id="31" name="TextBox 31"/>
            <p:cNvSpPr txBox="1"/>
            <p:nvPr/>
          </p:nvSpPr>
          <p:spPr>
            <a:xfrm>
              <a:off x="112405" y="1166206"/>
              <a:ext cx="10204030" cy="234585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342900" lvl="0" indent="-342900">
                <a:lnSpc>
                  <a:spcPct val="107000"/>
                </a:lnSpc>
                <a:spcAft>
                  <a:spcPts val="800"/>
                </a:spcAft>
                <a:buSzPts val="1000"/>
                <a:buFont typeface="Symbol" pitchFamily="2" charset="2"/>
                <a:buChar char=""/>
                <a:tabLst>
                  <a:tab pos="457200" algn="l"/>
                </a:tabLst>
              </a:pPr>
              <a:r>
                <a:rPr lang="id-ID" sz="3200" b="1" i="1" dirty="0" err="1">
                  <a:solidFill>
                    <a:srgbClr val="333333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Reading</a:t>
              </a:r>
              <a:r>
                <a:rPr lang="id-ID" sz="3200" dirty="0">
                  <a:solidFill>
                    <a:srgbClr val="333333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 </a:t>
              </a:r>
              <a:r>
                <a:rPr lang="id-ID" sz="3200" i="1" dirty="0" err="1">
                  <a:solidFill>
                    <a:srgbClr val="333333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is</a:t>
              </a:r>
              <a:r>
                <a:rPr lang="id-ID" sz="3200" i="1" dirty="0">
                  <a:solidFill>
                    <a:srgbClr val="333333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id-ID" sz="3200" i="1" dirty="0" err="1">
                  <a:solidFill>
                    <a:srgbClr val="333333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my</a:t>
              </a:r>
              <a:r>
                <a:rPr lang="id-ID" sz="3200" i="1" dirty="0">
                  <a:solidFill>
                    <a:srgbClr val="333333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id-ID" sz="3200" i="1" dirty="0" err="1">
                  <a:solidFill>
                    <a:srgbClr val="333333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hobby</a:t>
              </a:r>
              <a:r>
                <a:rPr lang="id-ID" sz="3200" i="1" dirty="0">
                  <a:solidFill>
                    <a:srgbClr val="333333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.</a:t>
              </a:r>
              <a:endParaRPr lang="en-ID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342900" lvl="0" indent="-342900">
                <a:lnSpc>
                  <a:spcPct val="107000"/>
                </a:lnSpc>
                <a:spcAft>
                  <a:spcPts val="800"/>
                </a:spcAft>
                <a:buSzPts val="1000"/>
                <a:buFont typeface="Symbol" pitchFamily="2" charset="2"/>
                <a:buChar char=""/>
                <a:tabLst>
                  <a:tab pos="457200" algn="l"/>
                </a:tabLst>
              </a:pPr>
              <a:r>
                <a:rPr lang="id-ID" sz="3200" b="1" i="1" dirty="0" err="1">
                  <a:solidFill>
                    <a:srgbClr val="333333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Swimming</a:t>
              </a:r>
              <a:r>
                <a:rPr lang="id-ID" sz="3200" dirty="0">
                  <a:solidFill>
                    <a:srgbClr val="333333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 </a:t>
              </a:r>
              <a:r>
                <a:rPr lang="id-ID" sz="3200" i="1" dirty="0" err="1">
                  <a:solidFill>
                    <a:srgbClr val="333333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is</a:t>
              </a:r>
              <a:r>
                <a:rPr lang="id-ID" sz="3200" i="1" dirty="0">
                  <a:solidFill>
                    <a:srgbClr val="333333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id-ID" sz="3200" i="1" dirty="0" err="1">
                  <a:solidFill>
                    <a:srgbClr val="333333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my</a:t>
              </a:r>
              <a:r>
                <a:rPr lang="id-ID" sz="3200" i="1" dirty="0">
                  <a:solidFill>
                    <a:srgbClr val="333333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id-ID" sz="3200" i="1" dirty="0" err="1">
                  <a:solidFill>
                    <a:srgbClr val="333333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favorite</a:t>
              </a:r>
              <a:r>
                <a:rPr lang="id-ID" sz="3200" i="1" dirty="0">
                  <a:solidFill>
                    <a:srgbClr val="333333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sport.</a:t>
              </a:r>
              <a:endParaRPr lang="en-ID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342900" lvl="0" indent="-342900">
                <a:lnSpc>
                  <a:spcPct val="107000"/>
                </a:lnSpc>
                <a:spcAft>
                  <a:spcPts val="800"/>
                </a:spcAft>
                <a:buSzPts val="1000"/>
                <a:buFont typeface="Symbol" pitchFamily="2" charset="2"/>
                <a:buChar char=""/>
                <a:tabLst>
                  <a:tab pos="457200" algn="l"/>
                </a:tabLst>
              </a:pPr>
              <a:r>
                <a:rPr lang="id-ID" sz="3200" b="1" i="1" dirty="0" err="1">
                  <a:solidFill>
                    <a:srgbClr val="333333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Listening</a:t>
              </a:r>
              <a:r>
                <a:rPr lang="id-ID" sz="3200" b="1" i="1" dirty="0">
                  <a:solidFill>
                    <a:srgbClr val="333333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id-ID" sz="3200" b="1" i="1" dirty="0" err="1">
                  <a:solidFill>
                    <a:srgbClr val="333333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to</a:t>
              </a:r>
              <a:r>
                <a:rPr lang="id-ID" sz="3200" b="1" i="1" dirty="0">
                  <a:solidFill>
                    <a:srgbClr val="333333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music </a:t>
              </a:r>
              <a:r>
                <a:rPr lang="id-ID" sz="3200" i="1" dirty="0" err="1">
                  <a:solidFill>
                    <a:srgbClr val="333333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makes</a:t>
              </a:r>
              <a:r>
                <a:rPr lang="id-ID" sz="3200" i="1" dirty="0">
                  <a:solidFill>
                    <a:srgbClr val="333333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id-ID" sz="3200" i="1" dirty="0" err="1">
                  <a:solidFill>
                    <a:srgbClr val="333333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me</a:t>
              </a:r>
              <a:r>
                <a:rPr lang="id-ID" sz="3200" i="1" dirty="0">
                  <a:solidFill>
                    <a:srgbClr val="333333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id-ID" sz="3200" i="1" dirty="0" err="1">
                  <a:solidFill>
                    <a:srgbClr val="333333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happy</a:t>
              </a:r>
              <a:r>
                <a:rPr lang="id-ID" sz="3200" i="1" dirty="0">
                  <a:solidFill>
                    <a:srgbClr val="333333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.</a:t>
              </a:r>
              <a:endParaRPr lang="en-ID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1129949" y="-248777"/>
              <a:ext cx="10675325" cy="126530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3680"/>
                </a:lnSpc>
              </a:pPr>
              <a:r>
                <a:rPr lang="id-ID" sz="3200" b="1" i="1" dirty="0" err="1">
                  <a:solidFill>
                    <a:srgbClr val="333333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Gerund</a:t>
              </a:r>
              <a:r>
                <a:rPr lang="id-ID" sz="3200" b="1" i="1" dirty="0">
                  <a:solidFill>
                    <a:srgbClr val="333333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 as </a:t>
              </a:r>
              <a:r>
                <a:rPr lang="id-ID" sz="3200" b="1" i="1" dirty="0" err="1">
                  <a:solidFill>
                    <a:srgbClr val="333333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Subject</a:t>
              </a:r>
              <a:r>
                <a:rPr lang="id-ID" sz="3200" dirty="0">
                  <a:solidFill>
                    <a:srgbClr val="333333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 (</a:t>
              </a:r>
              <a:r>
                <a:rPr lang="id-ID" sz="3200" dirty="0" err="1">
                  <a:solidFill>
                    <a:srgbClr val="333333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Gerund</a:t>
              </a:r>
              <a:r>
                <a:rPr lang="id-ID" sz="3200" dirty="0">
                  <a:solidFill>
                    <a:srgbClr val="333333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 sebagai Subjek)</a:t>
              </a:r>
              <a:r>
                <a:rPr lang="en-ID" sz="3200" dirty="0">
                  <a:effectLst/>
                </a:rPr>
                <a:t> </a:t>
              </a:r>
              <a:endParaRPr lang="en-US" sz="3200" dirty="0">
                <a:solidFill>
                  <a:srgbClr val="243342"/>
                </a:solidFill>
                <a:latin typeface="Karnchang Bold"/>
              </a:endParaRPr>
            </a:p>
          </p:txBody>
        </p:sp>
      </p:grpSp>
      <p:grpSp>
        <p:nvGrpSpPr>
          <p:cNvPr id="38" name="Group 38"/>
          <p:cNvGrpSpPr/>
          <p:nvPr/>
        </p:nvGrpSpPr>
        <p:grpSpPr>
          <a:xfrm>
            <a:off x="629723" y="9258300"/>
            <a:ext cx="6961669" cy="627749"/>
            <a:chOff x="0" y="0"/>
            <a:chExt cx="1833526" cy="165333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1833526" cy="165333"/>
            </a:xfrm>
            <a:custGeom>
              <a:avLst/>
              <a:gdLst/>
              <a:ahLst/>
              <a:cxnLst/>
              <a:rect l="l" t="t" r="r" b="b"/>
              <a:pathLst>
                <a:path w="1833526" h="165333">
                  <a:moveTo>
                    <a:pt x="16681" y="0"/>
                  </a:moveTo>
                  <a:lnTo>
                    <a:pt x="1816845" y="0"/>
                  </a:lnTo>
                  <a:cubicBezTo>
                    <a:pt x="1821269" y="0"/>
                    <a:pt x="1825512" y="1757"/>
                    <a:pt x="1828640" y="4886"/>
                  </a:cubicBezTo>
                  <a:cubicBezTo>
                    <a:pt x="1831769" y="8014"/>
                    <a:pt x="1833526" y="12257"/>
                    <a:pt x="1833526" y="16681"/>
                  </a:cubicBezTo>
                  <a:lnTo>
                    <a:pt x="1833526" y="148652"/>
                  </a:lnTo>
                  <a:cubicBezTo>
                    <a:pt x="1833526" y="157865"/>
                    <a:pt x="1826058" y="165333"/>
                    <a:pt x="1816845" y="165333"/>
                  </a:cubicBezTo>
                  <a:lnTo>
                    <a:pt x="16681" y="165333"/>
                  </a:lnTo>
                  <a:cubicBezTo>
                    <a:pt x="7468" y="165333"/>
                    <a:pt x="0" y="157865"/>
                    <a:pt x="0" y="148652"/>
                  </a:cubicBezTo>
                  <a:lnTo>
                    <a:pt x="0" y="16681"/>
                  </a:lnTo>
                  <a:cubicBezTo>
                    <a:pt x="0" y="7468"/>
                    <a:pt x="7468" y="0"/>
                    <a:pt x="16681" y="0"/>
                  </a:cubicBezTo>
                  <a:close/>
                </a:path>
              </a:pathLst>
            </a:custGeom>
            <a:solidFill>
              <a:srgbClr val="535659"/>
            </a:solidFill>
            <a:ln w="19050" cap="sq">
              <a:solidFill>
                <a:srgbClr val="243342"/>
              </a:solidFill>
              <a:prstDash val="solid"/>
              <a:miter/>
            </a:ln>
          </p:spPr>
        </p:sp>
        <p:sp>
          <p:nvSpPr>
            <p:cNvPr id="40" name="TextBox 40"/>
            <p:cNvSpPr txBox="1"/>
            <p:nvPr/>
          </p:nvSpPr>
          <p:spPr>
            <a:xfrm>
              <a:off x="0" y="-38100"/>
              <a:ext cx="1833526" cy="203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62"/>
                </a:lnSpc>
              </a:pPr>
              <a:endParaRPr/>
            </a:p>
          </p:txBody>
        </p:sp>
      </p:grpSp>
      <p:grpSp>
        <p:nvGrpSpPr>
          <p:cNvPr id="42" name="Group 42"/>
          <p:cNvGrpSpPr/>
          <p:nvPr/>
        </p:nvGrpSpPr>
        <p:grpSpPr>
          <a:xfrm>
            <a:off x="8853667" y="3691129"/>
            <a:ext cx="8399165" cy="2798238"/>
            <a:chOff x="0" y="-217125"/>
            <a:chExt cx="11198886" cy="3730982"/>
          </a:xfrm>
        </p:grpSpPr>
        <p:sp>
          <p:nvSpPr>
            <p:cNvPr id="43" name="Freeform 43"/>
            <p:cNvSpPr/>
            <p:nvPr/>
          </p:nvSpPr>
          <p:spPr>
            <a:xfrm>
              <a:off x="0" y="0"/>
              <a:ext cx="879077" cy="879077"/>
            </a:xfrm>
            <a:custGeom>
              <a:avLst/>
              <a:gdLst/>
              <a:ahLst/>
              <a:cxnLst/>
              <a:rect l="l" t="t" r="r" b="b"/>
              <a:pathLst>
                <a:path w="879077" h="879077">
                  <a:moveTo>
                    <a:pt x="0" y="0"/>
                  </a:moveTo>
                  <a:lnTo>
                    <a:pt x="879077" y="0"/>
                  </a:lnTo>
                  <a:lnTo>
                    <a:pt x="879077" y="879077"/>
                  </a:lnTo>
                  <a:lnTo>
                    <a:pt x="0" y="8790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grpSp>
          <p:nvGrpSpPr>
            <p:cNvPr id="44" name="Group 44"/>
            <p:cNvGrpSpPr/>
            <p:nvPr/>
          </p:nvGrpSpPr>
          <p:grpSpPr>
            <a:xfrm>
              <a:off x="0" y="1068350"/>
              <a:ext cx="10794670" cy="2370389"/>
              <a:chOff x="0" y="0"/>
              <a:chExt cx="2132281" cy="468225"/>
            </a:xfrm>
          </p:grpSpPr>
          <p:sp>
            <p:nvSpPr>
              <p:cNvPr id="45" name="Freeform 45"/>
              <p:cNvSpPr/>
              <p:nvPr/>
            </p:nvSpPr>
            <p:spPr>
              <a:xfrm>
                <a:off x="0" y="0"/>
                <a:ext cx="2132281" cy="468225"/>
              </a:xfrm>
              <a:custGeom>
                <a:avLst/>
                <a:gdLst/>
                <a:ahLst/>
                <a:cxnLst/>
                <a:rect l="l" t="t" r="r" b="b"/>
                <a:pathLst>
                  <a:path w="2132281" h="468225">
                    <a:moveTo>
                      <a:pt x="48769" y="0"/>
                    </a:moveTo>
                    <a:lnTo>
                      <a:pt x="2083511" y="0"/>
                    </a:lnTo>
                    <a:cubicBezTo>
                      <a:pt x="2096445" y="0"/>
                      <a:pt x="2108850" y="5138"/>
                      <a:pt x="2117996" y="14284"/>
                    </a:cubicBezTo>
                    <a:cubicBezTo>
                      <a:pt x="2127142" y="23430"/>
                      <a:pt x="2132281" y="35835"/>
                      <a:pt x="2132281" y="48769"/>
                    </a:cubicBezTo>
                    <a:lnTo>
                      <a:pt x="2132281" y="419456"/>
                    </a:lnTo>
                    <a:cubicBezTo>
                      <a:pt x="2132281" y="446390"/>
                      <a:pt x="2110446" y="468225"/>
                      <a:pt x="2083511" y="468225"/>
                    </a:cubicBezTo>
                    <a:lnTo>
                      <a:pt x="48769" y="468225"/>
                    </a:lnTo>
                    <a:cubicBezTo>
                      <a:pt x="21835" y="468225"/>
                      <a:pt x="0" y="446390"/>
                      <a:pt x="0" y="419456"/>
                    </a:cubicBezTo>
                    <a:lnTo>
                      <a:pt x="0" y="48769"/>
                    </a:lnTo>
                    <a:cubicBezTo>
                      <a:pt x="0" y="21835"/>
                      <a:pt x="21835" y="0"/>
                      <a:pt x="48769" y="0"/>
                    </a:cubicBezTo>
                    <a:close/>
                  </a:path>
                </a:pathLst>
              </a:custGeom>
              <a:solidFill>
                <a:srgbClr val="858789">
                  <a:alpha val="40000"/>
                </a:srgbClr>
              </a:solidFill>
              <a:ln w="19050" cap="rnd">
                <a:solidFill>
                  <a:srgbClr val="243342">
                    <a:alpha val="40000"/>
                  </a:srgbClr>
                </a:solidFill>
                <a:prstDash val="solid"/>
                <a:round/>
              </a:ln>
            </p:spPr>
          </p:sp>
          <p:sp>
            <p:nvSpPr>
              <p:cNvPr id="46" name="TextBox 46"/>
              <p:cNvSpPr txBox="1"/>
              <p:nvPr/>
            </p:nvSpPr>
            <p:spPr>
              <a:xfrm>
                <a:off x="0" y="-38100"/>
                <a:ext cx="2132281" cy="5063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62"/>
                  </a:lnSpc>
                </a:pPr>
                <a:endParaRPr/>
              </a:p>
            </p:txBody>
          </p:sp>
        </p:grpSp>
        <p:sp>
          <p:nvSpPr>
            <p:cNvPr id="47" name="TextBox 47"/>
            <p:cNvSpPr txBox="1"/>
            <p:nvPr/>
          </p:nvSpPr>
          <p:spPr>
            <a:xfrm>
              <a:off x="404216" y="1168002"/>
              <a:ext cx="10794670" cy="234585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342900" lvl="0" indent="-342900">
                <a:lnSpc>
                  <a:spcPct val="107000"/>
                </a:lnSpc>
                <a:spcAft>
                  <a:spcPts val="800"/>
                </a:spcAft>
                <a:buSzPts val="1000"/>
                <a:buFont typeface="Symbol" pitchFamily="2" charset="2"/>
                <a:buChar char=""/>
                <a:tabLst>
                  <a:tab pos="457200" algn="l"/>
                </a:tabLst>
              </a:pPr>
              <a:r>
                <a:rPr lang="id-ID" sz="3200" i="1" dirty="0">
                  <a:solidFill>
                    <a:srgbClr val="333333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Shinta </a:t>
              </a:r>
              <a:r>
                <a:rPr lang="id-ID" sz="3200" i="1" dirty="0" err="1">
                  <a:solidFill>
                    <a:srgbClr val="333333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and</a:t>
              </a:r>
              <a:r>
                <a:rPr lang="id-ID" sz="3200" i="1" dirty="0">
                  <a:solidFill>
                    <a:srgbClr val="333333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Shanti </a:t>
              </a:r>
              <a:r>
                <a:rPr lang="id-ID" sz="3200" i="1" dirty="0" err="1">
                  <a:solidFill>
                    <a:srgbClr val="333333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like</a:t>
              </a:r>
              <a:r>
                <a:rPr lang="id-ID" sz="3200" i="1" dirty="0">
                  <a:solidFill>
                    <a:srgbClr val="333333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 </a:t>
              </a:r>
              <a:r>
                <a:rPr lang="id-ID" sz="3200" b="1" i="1" dirty="0" err="1">
                  <a:solidFill>
                    <a:srgbClr val="333333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singing</a:t>
              </a:r>
              <a:r>
                <a:rPr lang="id-ID" sz="3200" i="1" dirty="0">
                  <a:solidFill>
                    <a:srgbClr val="333333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.</a:t>
              </a:r>
              <a:endParaRPr lang="en-ID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342900" lvl="0" indent="-342900">
                <a:lnSpc>
                  <a:spcPct val="107000"/>
                </a:lnSpc>
                <a:spcAft>
                  <a:spcPts val="800"/>
                </a:spcAft>
                <a:buSzPts val="1000"/>
                <a:buFont typeface="Symbol" pitchFamily="2" charset="2"/>
                <a:buChar char=""/>
                <a:tabLst>
                  <a:tab pos="457200" algn="l"/>
                </a:tabLst>
              </a:pPr>
              <a:r>
                <a:rPr lang="id-ID" sz="3200" i="1" dirty="0">
                  <a:solidFill>
                    <a:srgbClr val="333333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Renata </a:t>
              </a:r>
              <a:r>
                <a:rPr lang="id-ID" sz="3200" i="1" dirty="0" err="1">
                  <a:solidFill>
                    <a:srgbClr val="333333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enjoys</a:t>
              </a:r>
              <a:r>
                <a:rPr lang="id-ID" sz="3200" i="1" dirty="0">
                  <a:solidFill>
                    <a:srgbClr val="333333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 </a:t>
              </a:r>
              <a:r>
                <a:rPr lang="id-ID" sz="3200" b="1" i="1" dirty="0" err="1">
                  <a:solidFill>
                    <a:srgbClr val="333333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dancing</a:t>
              </a:r>
              <a:r>
                <a:rPr lang="id-ID" sz="3200" i="1" dirty="0">
                  <a:solidFill>
                    <a:srgbClr val="333333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.</a:t>
              </a:r>
              <a:endParaRPr lang="en-ID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342900" lvl="0" indent="-342900">
                <a:lnSpc>
                  <a:spcPct val="107000"/>
                </a:lnSpc>
                <a:spcAft>
                  <a:spcPts val="800"/>
                </a:spcAft>
                <a:buSzPts val="1000"/>
                <a:buFont typeface="Symbol" pitchFamily="2" charset="2"/>
                <a:buChar char=""/>
                <a:tabLst>
                  <a:tab pos="457200" algn="l"/>
                </a:tabLst>
              </a:pPr>
              <a:r>
                <a:rPr lang="id-ID" sz="3200" i="1" dirty="0">
                  <a:solidFill>
                    <a:srgbClr val="333333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They </a:t>
              </a:r>
              <a:r>
                <a:rPr lang="id-ID" sz="3200" i="1" dirty="0" err="1">
                  <a:solidFill>
                    <a:srgbClr val="333333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enjoy</a:t>
              </a:r>
              <a:r>
                <a:rPr lang="id-ID" sz="3200" i="1" dirty="0">
                  <a:solidFill>
                    <a:srgbClr val="333333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 </a:t>
              </a:r>
              <a:r>
                <a:rPr lang="id-ID" sz="3200" b="1" i="1" dirty="0" err="1">
                  <a:solidFill>
                    <a:srgbClr val="333333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playing</a:t>
              </a:r>
              <a:r>
                <a:rPr lang="id-ID" sz="3200" b="1" i="1" dirty="0">
                  <a:solidFill>
                    <a:srgbClr val="333333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id-ID" sz="3200" b="1" i="1" dirty="0" err="1">
                  <a:solidFill>
                    <a:srgbClr val="333333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cards</a:t>
              </a:r>
              <a:r>
                <a:rPr lang="id-ID" sz="3200" dirty="0">
                  <a:solidFill>
                    <a:srgbClr val="333333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.</a:t>
              </a:r>
              <a:endParaRPr lang="en-ID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" name="TextBox 48"/>
            <p:cNvSpPr txBox="1"/>
            <p:nvPr/>
          </p:nvSpPr>
          <p:spPr>
            <a:xfrm>
              <a:off x="1129949" y="-217125"/>
              <a:ext cx="9156781" cy="126530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680"/>
                </a:lnSpc>
              </a:pPr>
              <a:r>
                <a:rPr lang="id-ID" sz="3200" b="1" i="1" dirty="0" err="1">
                  <a:solidFill>
                    <a:srgbClr val="333333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Gerund</a:t>
              </a:r>
              <a:r>
                <a:rPr lang="id-ID" sz="3200" b="1" i="1" dirty="0">
                  <a:solidFill>
                    <a:srgbClr val="333333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 as </a:t>
              </a:r>
              <a:r>
                <a:rPr lang="id-ID" sz="3200" b="1" i="1" dirty="0" err="1">
                  <a:solidFill>
                    <a:srgbClr val="333333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Object</a:t>
              </a:r>
              <a:r>
                <a:rPr lang="id-ID" sz="3200" dirty="0">
                  <a:solidFill>
                    <a:srgbClr val="333333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 (</a:t>
              </a:r>
              <a:r>
                <a:rPr lang="id-ID" sz="3200" dirty="0" err="1">
                  <a:solidFill>
                    <a:srgbClr val="333333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Gerund</a:t>
              </a:r>
              <a:r>
                <a:rPr lang="id-ID" sz="3200" dirty="0">
                  <a:solidFill>
                    <a:srgbClr val="333333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 sebagai Objek)</a:t>
              </a:r>
              <a:r>
                <a:rPr lang="en-ID" sz="3200" dirty="0">
                  <a:effectLst/>
                </a:rPr>
                <a:t> </a:t>
              </a:r>
              <a:endParaRPr lang="en-US" sz="3200" dirty="0">
                <a:solidFill>
                  <a:srgbClr val="243342"/>
                </a:solidFill>
                <a:latin typeface="Karnchang Bold"/>
              </a:endParaRPr>
            </a:p>
          </p:txBody>
        </p:sp>
      </p:grpSp>
      <p:grpSp>
        <p:nvGrpSpPr>
          <p:cNvPr id="49" name="Group 49"/>
          <p:cNvGrpSpPr/>
          <p:nvPr/>
        </p:nvGrpSpPr>
        <p:grpSpPr>
          <a:xfrm>
            <a:off x="8853667" y="6517782"/>
            <a:ext cx="8096003" cy="2855439"/>
            <a:chOff x="0" y="-293393"/>
            <a:chExt cx="10794670" cy="3807251"/>
          </a:xfrm>
        </p:grpSpPr>
        <p:sp>
          <p:nvSpPr>
            <p:cNvPr id="50" name="Freeform 50"/>
            <p:cNvSpPr/>
            <p:nvPr/>
          </p:nvSpPr>
          <p:spPr>
            <a:xfrm>
              <a:off x="0" y="0"/>
              <a:ext cx="879077" cy="879077"/>
            </a:xfrm>
            <a:custGeom>
              <a:avLst/>
              <a:gdLst/>
              <a:ahLst/>
              <a:cxnLst/>
              <a:rect l="l" t="t" r="r" b="b"/>
              <a:pathLst>
                <a:path w="879077" h="879077">
                  <a:moveTo>
                    <a:pt x="0" y="0"/>
                  </a:moveTo>
                  <a:lnTo>
                    <a:pt x="879077" y="0"/>
                  </a:lnTo>
                  <a:lnTo>
                    <a:pt x="879077" y="879077"/>
                  </a:lnTo>
                  <a:lnTo>
                    <a:pt x="0" y="8790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grpSp>
          <p:nvGrpSpPr>
            <p:cNvPr id="51" name="Group 51"/>
            <p:cNvGrpSpPr/>
            <p:nvPr/>
          </p:nvGrpSpPr>
          <p:grpSpPr>
            <a:xfrm>
              <a:off x="0" y="1068350"/>
              <a:ext cx="10794670" cy="2370389"/>
              <a:chOff x="0" y="0"/>
              <a:chExt cx="2132281" cy="468225"/>
            </a:xfrm>
          </p:grpSpPr>
          <p:sp>
            <p:nvSpPr>
              <p:cNvPr id="52" name="Freeform 52"/>
              <p:cNvSpPr/>
              <p:nvPr/>
            </p:nvSpPr>
            <p:spPr>
              <a:xfrm>
                <a:off x="0" y="0"/>
                <a:ext cx="2132281" cy="468225"/>
              </a:xfrm>
              <a:custGeom>
                <a:avLst/>
                <a:gdLst/>
                <a:ahLst/>
                <a:cxnLst/>
                <a:rect l="l" t="t" r="r" b="b"/>
                <a:pathLst>
                  <a:path w="2132281" h="468225">
                    <a:moveTo>
                      <a:pt x="48769" y="0"/>
                    </a:moveTo>
                    <a:lnTo>
                      <a:pt x="2083511" y="0"/>
                    </a:lnTo>
                    <a:cubicBezTo>
                      <a:pt x="2096445" y="0"/>
                      <a:pt x="2108850" y="5138"/>
                      <a:pt x="2117996" y="14284"/>
                    </a:cubicBezTo>
                    <a:cubicBezTo>
                      <a:pt x="2127142" y="23430"/>
                      <a:pt x="2132281" y="35835"/>
                      <a:pt x="2132281" y="48769"/>
                    </a:cubicBezTo>
                    <a:lnTo>
                      <a:pt x="2132281" y="419456"/>
                    </a:lnTo>
                    <a:cubicBezTo>
                      <a:pt x="2132281" y="446390"/>
                      <a:pt x="2110446" y="468225"/>
                      <a:pt x="2083511" y="468225"/>
                    </a:cubicBezTo>
                    <a:lnTo>
                      <a:pt x="48769" y="468225"/>
                    </a:lnTo>
                    <a:cubicBezTo>
                      <a:pt x="21835" y="468225"/>
                      <a:pt x="0" y="446390"/>
                      <a:pt x="0" y="419456"/>
                    </a:cubicBezTo>
                    <a:lnTo>
                      <a:pt x="0" y="48769"/>
                    </a:lnTo>
                    <a:cubicBezTo>
                      <a:pt x="0" y="21835"/>
                      <a:pt x="21835" y="0"/>
                      <a:pt x="48769" y="0"/>
                    </a:cubicBezTo>
                    <a:close/>
                  </a:path>
                </a:pathLst>
              </a:custGeom>
              <a:solidFill>
                <a:srgbClr val="858789">
                  <a:alpha val="40000"/>
                </a:srgbClr>
              </a:solidFill>
              <a:ln w="19050" cap="rnd">
                <a:solidFill>
                  <a:srgbClr val="243342">
                    <a:alpha val="40000"/>
                  </a:srgbClr>
                </a:solidFill>
                <a:prstDash val="solid"/>
                <a:round/>
              </a:ln>
            </p:spPr>
          </p:sp>
          <p:sp>
            <p:nvSpPr>
              <p:cNvPr id="53" name="TextBox 53"/>
              <p:cNvSpPr txBox="1"/>
              <p:nvPr/>
            </p:nvSpPr>
            <p:spPr>
              <a:xfrm>
                <a:off x="0" y="-38100"/>
                <a:ext cx="2132281" cy="5063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62"/>
                  </a:lnSpc>
                </a:pPr>
                <a:endParaRPr/>
              </a:p>
            </p:txBody>
          </p:sp>
        </p:grpSp>
        <p:sp>
          <p:nvSpPr>
            <p:cNvPr id="54" name="TextBox 54"/>
            <p:cNvSpPr txBox="1"/>
            <p:nvPr/>
          </p:nvSpPr>
          <p:spPr>
            <a:xfrm>
              <a:off x="404216" y="1168003"/>
              <a:ext cx="10204030" cy="234585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342900" lvl="0" indent="-342900">
                <a:lnSpc>
                  <a:spcPct val="107000"/>
                </a:lnSpc>
                <a:spcAft>
                  <a:spcPts val="800"/>
                </a:spcAft>
                <a:buSzPts val="1000"/>
                <a:buFont typeface="Symbol" pitchFamily="2" charset="2"/>
                <a:buChar char=""/>
                <a:tabLst>
                  <a:tab pos="457200" algn="l"/>
                </a:tabLst>
              </a:pPr>
              <a:r>
                <a:rPr lang="id-ID" sz="3200" i="1" dirty="0" err="1">
                  <a:solidFill>
                    <a:srgbClr val="333333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Her</a:t>
              </a:r>
              <a:r>
                <a:rPr lang="id-ID" sz="3200" i="1" dirty="0">
                  <a:solidFill>
                    <a:srgbClr val="333333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id-ID" sz="3200" i="1" dirty="0" err="1">
                  <a:solidFill>
                    <a:srgbClr val="333333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favorite</a:t>
              </a:r>
              <a:r>
                <a:rPr lang="id-ID" sz="3200" i="1" dirty="0">
                  <a:solidFill>
                    <a:srgbClr val="333333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id-ID" sz="3200" i="1" dirty="0" err="1">
                  <a:solidFill>
                    <a:srgbClr val="333333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hobby</a:t>
              </a:r>
              <a:r>
                <a:rPr lang="id-ID" sz="3200" i="1" dirty="0">
                  <a:solidFill>
                    <a:srgbClr val="333333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id-ID" sz="3200" i="1" dirty="0" err="1">
                  <a:solidFill>
                    <a:srgbClr val="333333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is</a:t>
              </a:r>
              <a:r>
                <a:rPr lang="id-ID" sz="3200" i="1" dirty="0">
                  <a:solidFill>
                    <a:srgbClr val="333333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 </a:t>
              </a:r>
              <a:r>
                <a:rPr lang="id-ID" sz="3200" b="1" i="1" dirty="0" err="1">
                  <a:solidFill>
                    <a:srgbClr val="333333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dancing</a:t>
              </a:r>
              <a:r>
                <a:rPr lang="id-ID" sz="3200" dirty="0">
                  <a:solidFill>
                    <a:srgbClr val="333333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.</a:t>
              </a:r>
              <a:endParaRPr lang="en-ID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342900" lvl="0" indent="-342900">
                <a:lnSpc>
                  <a:spcPct val="107000"/>
                </a:lnSpc>
                <a:spcAft>
                  <a:spcPts val="800"/>
                </a:spcAft>
                <a:buSzPts val="1000"/>
                <a:buFont typeface="Symbol" pitchFamily="2" charset="2"/>
                <a:buChar char=""/>
                <a:tabLst>
                  <a:tab pos="457200" algn="l"/>
                </a:tabLst>
              </a:pPr>
              <a:r>
                <a:rPr lang="id-ID" sz="3200" i="1" dirty="0">
                  <a:solidFill>
                    <a:srgbClr val="333333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His </a:t>
              </a:r>
              <a:r>
                <a:rPr lang="id-ID" sz="3200" i="1" dirty="0" err="1">
                  <a:solidFill>
                    <a:srgbClr val="333333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favorite</a:t>
              </a:r>
              <a:r>
                <a:rPr lang="id-ID" sz="3200" i="1" dirty="0">
                  <a:solidFill>
                    <a:srgbClr val="333333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sport </a:t>
              </a:r>
              <a:r>
                <a:rPr lang="id-ID" sz="3200" i="1" dirty="0" err="1">
                  <a:solidFill>
                    <a:srgbClr val="333333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is</a:t>
              </a:r>
              <a:r>
                <a:rPr lang="id-ID" sz="3200" i="1" dirty="0">
                  <a:solidFill>
                    <a:srgbClr val="333333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 </a:t>
              </a:r>
              <a:r>
                <a:rPr lang="id-ID" sz="3200" b="1" i="1" dirty="0" err="1">
                  <a:solidFill>
                    <a:srgbClr val="333333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canoeing</a:t>
              </a:r>
              <a:r>
                <a:rPr lang="id-ID" sz="3200" i="1" dirty="0">
                  <a:solidFill>
                    <a:srgbClr val="333333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.</a:t>
              </a:r>
              <a:endParaRPr lang="en-ID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342900" lvl="0" indent="-342900">
                <a:lnSpc>
                  <a:spcPct val="107000"/>
                </a:lnSpc>
                <a:spcAft>
                  <a:spcPts val="800"/>
                </a:spcAft>
                <a:buSzPts val="1000"/>
                <a:buFont typeface="Symbol" pitchFamily="2" charset="2"/>
                <a:buChar char=""/>
                <a:tabLst>
                  <a:tab pos="457200" algn="l"/>
                </a:tabLst>
              </a:pPr>
              <a:r>
                <a:rPr lang="id-ID" sz="3200" i="1" dirty="0">
                  <a:solidFill>
                    <a:srgbClr val="333333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My </a:t>
              </a:r>
              <a:r>
                <a:rPr lang="id-ID" sz="3200" i="1" dirty="0" err="1">
                  <a:solidFill>
                    <a:srgbClr val="333333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job</a:t>
              </a:r>
              <a:r>
                <a:rPr lang="id-ID" sz="3200" i="1" dirty="0">
                  <a:solidFill>
                    <a:srgbClr val="333333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id-ID" sz="3200" i="1" dirty="0" err="1">
                  <a:solidFill>
                    <a:srgbClr val="333333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is</a:t>
              </a:r>
              <a:r>
                <a:rPr lang="id-ID" sz="3200" i="1" dirty="0">
                  <a:solidFill>
                    <a:srgbClr val="333333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 </a:t>
              </a:r>
              <a:r>
                <a:rPr lang="id-ID" sz="3200" b="1" i="1" dirty="0" err="1">
                  <a:solidFill>
                    <a:srgbClr val="333333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writing</a:t>
              </a:r>
              <a:r>
                <a:rPr lang="id-ID" sz="3200" b="1" i="1" dirty="0">
                  <a:solidFill>
                    <a:srgbClr val="333333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id-ID" sz="3200" b="1" i="1" dirty="0" err="1">
                  <a:solidFill>
                    <a:srgbClr val="333333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the</a:t>
              </a:r>
              <a:r>
                <a:rPr lang="id-ID" sz="3200" b="1" i="1" dirty="0">
                  <a:solidFill>
                    <a:srgbClr val="333333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id-ID" sz="3200" b="1" i="1" dirty="0" err="1">
                  <a:solidFill>
                    <a:srgbClr val="333333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script</a:t>
              </a:r>
              <a:r>
                <a:rPr lang="id-ID" sz="3200" i="1" dirty="0">
                  <a:solidFill>
                    <a:srgbClr val="333333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.</a:t>
              </a:r>
              <a:endParaRPr lang="en-ID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" name="TextBox 55"/>
            <p:cNvSpPr txBox="1"/>
            <p:nvPr/>
          </p:nvSpPr>
          <p:spPr>
            <a:xfrm>
              <a:off x="1075609" y="-293393"/>
              <a:ext cx="9156781" cy="126530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680"/>
                </a:lnSpc>
              </a:pPr>
              <a:r>
                <a:rPr lang="id-ID" sz="3200" b="1" i="1" dirty="0" err="1">
                  <a:solidFill>
                    <a:srgbClr val="333333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Gerund</a:t>
              </a:r>
              <a:r>
                <a:rPr lang="id-ID" sz="3200" b="1" i="1" dirty="0">
                  <a:solidFill>
                    <a:srgbClr val="333333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 as </a:t>
              </a:r>
              <a:r>
                <a:rPr lang="id-ID" sz="3200" b="1" i="1" dirty="0" err="1">
                  <a:solidFill>
                    <a:srgbClr val="333333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Complement</a:t>
              </a:r>
              <a:r>
                <a:rPr lang="id-ID" sz="3200" dirty="0">
                  <a:solidFill>
                    <a:srgbClr val="333333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 (</a:t>
              </a:r>
              <a:r>
                <a:rPr lang="id-ID" sz="3200" dirty="0" err="1">
                  <a:solidFill>
                    <a:srgbClr val="333333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Gerund</a:t>
              </a:r>
              <a:r>
                <a:rPr lang="id-ID" sz="3200" dirty="0">
                  <a:solidFill>
                    <a:srgbClr val="333333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 sebagai komplemen)</a:t>
              </a:r>
              <a:r>
                <a:rPr lang="en-ID" sz="3200" dirty="0">
                  <a:effectLst/>
                </a:rPr>
                <a:t> </a:t>
              </a:r>
              <a:endParaRPr lang="en-US" sz="3200" dirty="0">
                <a:solidFill>
                  <a:srgbClr val="243342"/>
                </a:solidFill>
                <a:latin typeface="Karnchang Bold"/>
              </a:endParaRPr>
            </a:p>
          </p:txBody>
        </p:sp>
      </p:grpSp>
      <p:pic>
        <p:nvPicPr>
          <p:cNvPr id="2050" name="Picture 2" descr="Pengertian, Bentuk, Penggunaan, Susunan dan Contoh Gerund - Belajar Bahasa  Inggris Online Gratis">
            <a:extLst>
              <a:ext uri="{FF2B5EF4-FFF2-40B4-BE49-F238E27FC236}">
                <a16:creationId xmlns:a16="http://schemas.microsoft.com/office/drawing/2014/main" id="{CE5F00C7-8915-72A5-DDE5-F0EA87C8EB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9414" y="3133663"/>
            <a:ext cx="6379888" cy="5988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A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6"/>
          <p:cNvSpPr txBox="1"/>
          <p:nvPr/>
        </p:nvSpPr>
        <p:spPr>
          <a:xfrm>
            <a:off x="152400" y="342900"/>
            <a:ext cx="18440400" cy="104535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07000"/>
              </a:lnSpc>
              <a:spcBef>
                <a:spcPts val="375"/>
              </a:spcBef>
              <a:spcAft>
                <a:spcPts val="2250"/>
              </a:spcAft>
            </a:pPr>
            <a:r>
              <a:rPr lang="id-ID" sz="3600" b="1" i="1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Gerund</a:t>
            </a:r>
            <a:r>
              <a:rPr lang="id-ID" sz="3600" b="1" i="1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id-ID" sz="3600" b="1" i="1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after</a:t>
            </a:r>
            <a:r>
              <a:rPr lang="id-ID" sz="3600" b="1" i="1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id-ID" sz="3600" b="1" i="1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Preposition</a:t>
            </a:r>
            <a:r>
              <a:rPr lang="id-ID" sz="3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(</a:t>
            </a:r>
            <a:r>
              <a:rPr lang="id-ID" sz="36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Gerund</a:t>
            </a:r>
            <a:r>
              <a:rPr lang="id-ID" sz="3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setelah Preposisi)</a:t>
            </a:r>
            <a:endParaRPr lang="en-ID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id-ID" sz="3600" i="1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 </a:t>
            </a:r>
            <a:r>
              <a:rPr lang="id-ID" sz="3600" i="1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am</a:t>
            </a:r>
            <a:r>
              <a:rPr lang="id-ID" sz="3600" i="1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id-ID" sz="3600" i="1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tired</a:t>
            </a:r>
            <a:r>
              <a:rPr lang="id-ID" sz="3600" i="1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lang="id-ID" sz="3600" b="1" i="1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of</a:t>
            </a:r>
            <a:r>
              <a:rPr lang="id-ID" sz="3600" b="1" i="1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id-ID" sz="3600" b="1" i="1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reading</a:t>
            </a:r>
            <a:r>
              <a:rPr lang="id-ID" sz="3600" i="1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lang="id-ID" sz="3600" i="1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encyclopedia</a:t>
            </a:r>
            <a:r>
              <a:rPr lang="id-ID" sz="3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ID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id-ID" sz="3600" i="1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Thanks</a:t>
            </a:r>
            <a:r>
              <a:rPr lang="id-ID" sz="3600" i="1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lang="id-ID" sz="3600" b="1" i="1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for</a:t>
            </a:r>
            <a:r>
              <a:rPr lang="id-ID" sz="3600" b="1" i="1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id-ID" sz="3600" b="1" i="1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coming</a:t>
            </a:r>
            <a:r>
              <a:rPr lang="id-ID" sz="3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ID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id-ID" sz="3600" i="1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We </a:t>
            </a:r>
            <a:r>
              <a:rPr lang="id-ID" sz="3600" i="1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have</a:t>
            </a:r>
            <a:r>
              <a:rPr lang="id-ID" sz="3600" i="1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id-ID" sz="3600" i="1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</a:t>
            </a:r>
            <a:r>
              <a:rPr lang="id-ID" sz="3600" i="1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id-ID" sz="3600" i="1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eat</a:t>
            </a:r>
            <a:r>
              <a:rPr lang="id-ID" sz="3600" i="1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id-ID" sz="3600" i="1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this</a:t>
            </a:r>
            <a:r>
              <a:rPr lang="id-ID" sz="3600" i="1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id-ID" sz="3600" i="1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pizza</a:t>
            </a:r>
            <a:r>
              <a:rPr lang="id-ID" sz="3600" i="1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lang="id-ID" sz="3600" b="1" i="1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before</a:t>
            </a:r>
            <a:r>
              <a:rPr lang="id-ID" sz="3600" b="1" i="1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id-ID" sz="3600" b="1" i="1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leaving</a:t>
            </a:r>
            <a:r>
              <a:rPr lang="id-ID" sz="3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ID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id-ID" sz="3600" i="1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Are </a:t>
            </a:r>
            <a:r>
              <a:rPr lang="id-ID" sz="3600" i="1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you</a:t>
            </a:r>
            <a:r>
              <a:rPr lang="id-ID" sz="3600" i="1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id-ID" sz="3600" i="1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interested</a:t>
            </a:r>
            <a:r>
              <a:rPr lang="id-ID" sz="3600" i="1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lang="id-ID" sz="3600" b="1" i="1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 </a:t>
            </a:r>
            <a:r>
              <a:rPr lang="id-ID" sz="3600" b="1" i="1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learning</a:t>
            </a:r>
            <a:r>
              <a:rPr lang="id-ID" sz="3600" b="1" i="1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lang="id-ID" sz="3600" i="1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English</a:t>
            </a:r>
            <a:r>
              <a:rPr lang="id-ID" sz="3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  <a:endParaRPr lang="en-ID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id-ID" sz="3600" i="1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We </a:t>
            </a:r>
            <a:r>
              <a:rPr lang="id-ID" sz="3600" i="1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talked</a:t>
            </a:r>
            <a:r>
              <a:rPr lang="id-ID" sz="3600" i="1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lang="id-ID" sz="3600" b="1" i="1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about</a:t>
            </a:r>
            <a:r>
              <a:rPr lang="id-ID" sz="3600" b="1" i="1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id-ID" sz="3600" b="1" i="1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going</a:t>
            </a:r>
            <a:r>
              <a:rPr lang="id-ID" sz="3600" b="1" i="1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lang="id-ID" sz="3600" i="1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</a:t>
            </a:r>
            <a:r>
              <a:rPr lang="id-ID" sz="3600" i="1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Bandung.</a:t>
            </a:r>
            <a:endParaRPr lang="en-ID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id-ID" sz="3600" i="1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 </a:t>
            </a:r>
            <a:r>
              <a:rPr lang="id-ID" sz="3600" i="1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am</a:t>
            </a:r>
            <a:r>
              <a:rPr lang="id-ID" sz="3600" i="1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id-ID" sz="3600" i="1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used</a:t>
            </a:r>
            <a:r>
              <a:rPr lang="id-ID" sz="3600" i="1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lang="id-ID" sz="3600" b="1" i="1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</a:t>
            </a:r>
            <a:r>
              <a:rPr lang="id-ID" sz="3600" i="1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*</a:t>
            </a:r>
            <a:r>
              <a:rPr lang="id-ID" sz="3600" b="1" i="1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lang="id-ID" sz="3600" b="1" i="1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speaking</a:t>
            </a:r>
            <a:r>
              <a:rPr lang="id-ID" sz="3600" i="1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lang="id-ID" sz="3600" i="1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loudly</a:t>
            </a:r>
            <a:r>
              <a:rPr lang="id-ID" sz="3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ID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id-ID" sz="3600" i="1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You </a:t>
            </a:r>
            <a:r>
              <a:rPr lang="id-ID" sz="3600" i="1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object</a:t>
            </a:r>
            <a:r>
              <a:rPr lang="id-ID" sz="3600" i="1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lang="id-ID" sz="3600" b="1" i="1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</a:t>
            </a:r>
            <a:r>
              <a:rPr lang="id-ID" sz="3600" i="1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*</a:t>
            </a:r>
            <a:r>
              <a:rPr lang="id-ID" sz="3600" b="1" i="1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lang="id-ID" sz="3600" b="1" i="1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signing</a:t>
            </a:r>
            <a:r>
              <a:rPr lang="id-ID" sz="3600" i="1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lang="id-ID" sz="3600" i="1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this</a:t>
            </a:r>
            <a:r>
              <a:rPr lang="id-ID" sz="3600" i="1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id-ID" sz="3600" i="1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letter</a:t>
            </a:r>
            <a:r>
              <a:rPr lang="id-ID" sz="3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ID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id-ID" sz="3600" i="1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She</a:t>
            </a:r>
            <a:r>
              <a:rPr lang="id-ID" sz="3600" i="1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id-ID" sz="3600" i="1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is</a:t>
            </a:r>
            <a:r>
              <a:rPr lang="id-ID" sz="3600" i="1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id-ID" sz="3600" i="1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looking</a:t>
            </a:r>
            <a:r>
              <a:rPr lang="id-ID" sz="3600" i="1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id-ID" sz="3600" i="1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forward</a:t>
            </a:r>
            <a:r>
              <a:rPr lang="id-ID" sz="3600" i="1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lang="id-ID" sz="3600" b="1" i="1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</a:t>
            </a:r>
            <a:r>
              <a:rPr lang="id-ID" sz="3600" i="1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*</a:t>
            </a:r>
            <a:r>
              <a:rPr lang="id-ID" sz="3600" b="1" i="1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lang="id-ID" sz="3600" b="1" i="1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hearing</a:t>
            </a:r>
            <a:r>
              <a:rPr lang="id-ID" sz="3600" i="1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lang="id-ID" sz="3600" i="1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good</a:t>
            </a:r>
            <a:r>
              <a:rPr lang="id-ID" sz="3600" i="1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id-ID" sz="3600" i="1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news</a:t>
            </a:r>
            <a:r>
              <a:rPr lang="id-ID" sz="3600" i="1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ID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id-ID" sz="3600" i="1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 </a:t>
            </a:r>
            <a:r>
              <a:rPr lang="id-ID" sz="3600" i="1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am</a:t>
            </a:r>
            <a:r>
              <a:rPr lang="id-ID" sz="3600" i="1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id-ID" sz="3600" i="1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accustomed</a:t>
            </a:r>
            <a:r>
              <a:rPr lang="id-ID" sz="3600" i="1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lang="id-ID" sz="3600" b="1" i="1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</a:t>
            </a:r>
            <a:r>
              <a:rPr lang="id-ID" sz="3600" i="1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*</a:t>
            </a:r>
            <a:r>
              <a:rPr lang="id-ID" sz="3600" b="1" i="1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lang="id-ID" sz="3600" b="1" i="1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sleeping</a:t>
            </a:r>
            <a:r>
              <a:rPr lang="id-ID" sz="3600" i="1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lang="id-ID" sz="3600" i="1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late</a:t>
            </a:r>
            <a:r>
              <a:rPr lang="id-ID" sz="3600" i="1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id-ID" sz="3600" i="1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on</a:t>
            </a:r>
            <a:r>
              <a:rPr lang="id-ID" sz="3600" i="1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id-ID" sz="3600" i="1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</a:t>
            </a:r>
            <a:r>
              <a:rPr lang="id-ID" sz="3600" i="1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id-ID" sz="3600" i="1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weekend</a:t>
            </a:r>
            <a:r>
              <a:rPr lang="id-ID" sz="3600" i="1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endParaRPr lang="en-ID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Bef>
                <a:spcPts val="375"/>
              </a:spcBef>
              <a:spcAft>
                <a:spcPts val="2250"/>
              </a:spcAft>
            </a:pPr>
            <a:r>
              <a:rPr lang="id-ID" sz="3600" b="1" i="1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*</a:t>
            </a:r>
            <a:r>
              <a:rPr lang="id-ID" sz="3600" b="1" i="1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</a:t>
            </a:r>
            <a:r>
              <a:rPr lang="id-ID" sz="3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dalam kalimat tersebut adalah </a:t>
            </a:r>
            <a:r>
              <a:rPr lang="id-ID" sz="3600" b="1" i="1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preposition</a:t>
            </a:r>
            <a:r>
              <a:rPr lang="id-ID" sz="3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jadi harus diikuti oleh </a:t>
            </a:r>
            <a:r>
              <a:rPr lang="id-ID" sz="3600" i="1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gerund</a:t>
            </a:r>
            <a:r>
              <a:rPr lang="id-ID" sz="3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Ada 4 </a:t>
            </a:r>
            <a:r>
              <a:rPr lang="id-ID" sz="3600" i="1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preposition</a:t>
            </a:r>
            <a:r>
              <a:rPr lang="id-ID" sz="3600" i="1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‘</a:t>
            </a:r>
            <a:r>
              <a:rPr lang="id-ID" sz="3600" i="1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</a:t>
            </a:r>
            <a:r>
              <a:rPr lang="id-ID" sz="3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’ yang diikuti oleh </a:t>
            </a:r>
            <a:r>
              <a:rPr lang="id-ID" sz="3600" i="1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gerund</a:t>
            </a:r>
            <a:r>
              <a:rPr lang="id-ID" sz="3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lang="id-ID" sz="36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diantaranya</a:t>
            </a:r>
            <a:r>
              <a:rPr lang="id-ID" sz="3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 </a:t>
            </a:r>
            <a:r>
              <a:rPr lang="id-ID" sz="3600" b="1" i="1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</a:t>
            </a:r>
            <a:r>
              <a:rPr lang="id-ID" sz="3600" b="1" i="1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id-ID" sz="3600" b="1" i="1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used</a:t>
            </a:r>
            <a:r>
              <a:rPr lang="id-ID" sz="3600" b="1" i="1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id-ID" sz="3600" b="1" i="1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</a:t>
            </a:r>
            <a:r>
              <a:rPr lang="id-ID" sz="3600" i="1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 </a:t>
            </a:r>
            <a:r>
              <a:rPr lang="id-ID" sz="3600" b="1" i="1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object</a:t>
            </a:r>
            <a:r>
              <a:rPr lang="id-ID" sz="3600" b="1" i="1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id-ID" sz="3600" b="1" i="1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</a:t>
            </a:r>
            <a:r>
              <a:rPr lang="id-ID" sz="3600" i="1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 </a:t>
            </a:r>
            <a:r>
              <a:rPr lang="id-ID" sz="3600" b="1" i="1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</a:t>
            </a:r>
            <a:r>
              <a:rPr lang="id-ID" sz="3600" b="1" i="1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id-ID" sz="3600" b="1" i="1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looking</a:t>
            </a:r>
            <a:r>
              <a:rPr lang="id-ID" sz="3600" b="1" i="1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id-ID" sz="3600" b="1" i="1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forward</a:t>
            </a:r>
            <a:r>
              <a:rPr lang="id-ID" sz="3600" b="1" i="1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id-ID" sz="3600" b="1" i="1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</a:t>
            </a:r>
            <a:r>
              <a:rPr lang="id-ID" sz="3600" i="1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 </a:t>
            </a:r>
            <a:r>
              <a:rPr lang="id-ID" sz="3600" b="1" i="1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</a:t>
            </a:r>
            <a:r>
              <a:rPr lang="id-ID" sz="3600" b="1" i="1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id-ID" sz="3600" b="1" i="1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accustomed</a:t>
            </a:r>
            <a:r>
              <a:rPr lang="id-ID" sz="3600" b="1" i="1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id-ID" sz="3600" b="1" i="1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</a:t>
            </a:r>
            <a:r>
              <a:rPr lang="id-ID" sz="3600" i="1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ID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ts val="3779"/>
              </a:lnSpc>
            </a:pPr>
            <a:endParaRPr lang="en-US" sz="3600" dirty="0">
              <a:solidFill>
                <a:srgbClr val="000000"/>
              </a:solidFill>
              <a:latin typeface="Karnchang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A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2" name="Table 51">
            <a:extLst>
              <a:ext uri="{FF2B5EF4-FFF2-40B4-BE49-F238E27FC236}">
                <a16:creationId xmlns:a16="http://schemas.microsoft.com/office/drawing/2014/main" id="{DF8AAA78-1E91-0D86-92FC-3755D7BBC7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1596195"/>
              </p:ext>
            </p:extLst>
          </p:nvPr>
        </p:nvGraphicFramePr>
        <p:xfrm>
          <a:off x="1333500" y="2376138"/>
          <a:ext cx="14744700" cy="657736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86175">
                  <a:extLst>
                    <a:ext uri="{9D8B030D-6E8A-4147-A177-3AD203B41FA5}">
                      <a16:colId xmlns:a16="http://schemas.microsoft.com/office/drawing/2014/main" val="3080222454"/>
                    </a:ext>
                  </a:extLst>
                </a:gridCol>
                <a:gridCol w="3686175">
                  <a:extLst>
                    <a:ext uri="{9D8B030D-6E8A-4147-A177-3AD203B41FA5}">
                      <a16:colId xmlns:a16="http://schemas.microsoft.com/office/drawing/2014/main" val="3936566998"/>
                    </a:ext>
                  </a:extLst>
                </a:gridCol>
                <a:gridCol w="3686175">
                  <a:extLst>
                    <a:ext uri="{9D8B030D-6E8A-4147-A177-3AD203B41FA5}">
                      <a16:colId xmlns:a16="http://schemas.microsoft.com/office/drawing/2014/main" val="4281944297"/>
                    </a:ext>
                  </a:extLst>
                </a:gridCol>
                <a:gridCol w="3686175">
                  <a:extLst>
                    <a:ext uri="{9D8B030D-6E8A-4147-A177-3AD203B41FA5}">
                      <a16:colId xmlns:a16="http://schemas.microsoft.com/office/drawing/2014/main" val="2281068967"/>
                    </a:ext>
                  </a:extLst>
                </a:gridCol>
              </a:tblGrid>
              <a:tr h="7308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id-ID" sz="3600">
                          <a:effectLst/>
                        </a:rPr>
                        <a:t>Admit</a:t>
                      </a:r>
                      <a:endParaRPr lang="en-ID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id-ID" sz="3600">
                          <a:effectLst/>
                        </a:rPr>
                        <a:t>Apreciate</a:t>
                      </a:r>
                      <a:endParaRPr lang="en-ID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id-ID" sz="3600">
                          <a:effectLst/>
                        </a:rPr>
                        <a:t>Avoid</a:t>
                      </a:r>
                      <a:endParaRPr lang="en-ID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id-ID" sz="3600">
                          <a:effectLst/>
                        </a:rPr>
                        <a:t>consider</a:t>
                      </a:r>
                      <a:endParaRPr lang="en-ID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6200" marR="76200" marT="76200" marB="76200"/>
                </a:tc>
                <a:extLst>
                  <a:ext uri="{0D108BD9-81ED-4DB2-BD59-A6C34878D82A}">
                    <a16:rowId xmlns:a16="http://schemas.microsoft.com/office/drawing/2014/main" val="2566636986"/>
                  </a:ext>
                </a:extLst>
              </a:tr>
              <a:tr h="7308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id-ID" sz="3600">
                          <a:effectLst/>
                        </a:rPr>
                        <a:t>Continue</a:t>
                      </a:r>
                      <a:endParaRPr lang="en-ID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id-ID" sz="3600">
                          <a:effectLst/>
                        </a:rPr>
                        <a:t>Defer</a:t>
                      </a:r>
                      <a:endParaRPr lang="en-ID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id-ID" sz="3600">
                          <a:effectLst/>
                        </a:rPr>
                        <a:t>Delay</a:t>
                      </a:r>
                      <a:endParaRPr lang="en-ID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id-ID" sz="3600">
                          <a:effectLst/>
                        </a:rPr>
                        <a:t>deny</a:t>
                      </a:r>
                      <a:endParaRPr lang="en-ID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6200" marR="76200" marT="76200" marB="76200"/>
                </a:tc>
                <a:extLst>
                  <a:ext uri="{0D108BD9-81ED-4DB2-BD59-A6C34878D82A}">
                    <a16:rowId xmlns:a16="http://schemas.microsoft.com/office/drawing/2014/main" val="2909263605"/>
                  </a:ext>
                </a:extLst>
              </a:tr>
              <a:tr h="7308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id-ID" sz="3600">
                          <a:effectLst/>
                        </a:rPr>
                        <a:t>Detest</a:t>
                      </a:r>
                      <a:endParaRPr lang="en-ID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id-ID" sz="3600">
                          <a:effectLst/>
                        </a:rPr>
                        <a:t>Dislike</a:t>
                      </a:r>
                      <a:endParaRPr lang="en-ID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id-ID" sz="3600">
                          <a:effectLst/>
                        </a:rPr>
                        <a:t>Enjoy</a:t>
                      </a:r>
                      <a:endParaRPr lang="en-ID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id-ID" sz="3600">
                          <a:effectLst/>
                        </a:rPr>
                        <a:t>escape</a:t>
                      </a:r>
                      <a:endParaRPr lang="en-ID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6200" marR="76200" marT="76200" marB="76200"/>
                </a:tc>
                <a:extLst>
                  <a:ext uri="{0D108BD9-81ED-4DB2-BD59-A6C34878D82A}">
                    <a16:rowId xmlns:a16="http://schemas.microsoft.com/office/drawing/2014/main" val="3977720648"/>
                  </a:ext>
                </a:extLst>
              </a:tr>
              <a:tr h="7308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id-ID" sz="3600">
                          <a:effectLst/>
                        </a:rPr>
                        <a:t>Excuse</a:t>
                      </a:r>
                      <a:endParaRPr lang="en-ID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id-ID" sz="3600">
                          <a:effectLst/>
                        </a:rPr>
                        <a:t>Face</a:t>
                      </a:r>
                      <a:endParaRPr lang="en-ID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id-ID" sz="3600">
                          <a:effectLst/>
                        </a:rPr>
                        <a:t>Finish</a:t>
                      </a:r>
                      <a:endParaRPr lang="en-ID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id-ID" sz="3600">
                          <a:effectLst/>
                        </a:rPr>
                        <a:t>forgive</a:t>
                      </a:r>
                      <a:endParaRPr lang="en-ID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6200" marR="76200" marT="76200" marB="76200"/>
                </a:tc>
                <a:extLst>
                  <a:ext uri="{0D108BD9-81ED-4DB2-BD59-A6C34878D82A}">
                    <a16:rowId xmlns:a16="http://schemas.microsoft.com/office/drawing/2014/main" val="3056974666"/>
                  </a:ext>
                </a:extLst>
              </a:tr>
              <a:tr h="7308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id-ID" sz="3600">
                          <a:effectLst/>
                        </a:rPr>
                        <a:t>Imagine</a:t>
                      </a:r>
                      <a:endParaRPr lang="en-ID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id-ID" sz="3600">
                          <a:effectLst/>
                        </a:rPr>
                        <a:t>Keep</a:t>
                      </a:r>
                      <a:endParaRPr lang="en-ID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id-ID" sz="3600">
                          <a:effectLst/>
                        </a:rPr>
                        <a:t>Mind</a:t>
                      </a:r>
                      <a:endParaRPr lang="en-ID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id-ID" sz="3600">
                          <a:effectLst/>
                        </a:rPr>
                        <a:t>miss</a:t>
                      </a:r>
                      <a:endParaRPr lang="en-ID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6200" marR="76200" marT="76200" marB="76200"/>
                </a:tc>
                <a:extLst>
                  <a:ext uri="{0D108BD9-81ED-4DB2-BD59-A6C34878D82A}">
                    <a16:rowId xmlns:a16="http://schemas.microsoft.com/office/drawing/2014/main" val="250762212"/>
                  </a:ext>
                </a:extLst>
              </a:tr>
              <a:tr h="7308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id-ID" sz="3600">
                          <a:effectLst/>
                        </a:rPr>
                        <a:t>Notice</a:t>
                      </a:r>
                      <a:endParaRPr lang="en-ID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id-ID" sz="3600">
                          <a:effectLst/>
                        </a:rPr>
                        <a:t>Postpone</a:t>
                      </a:r>
                      <a:endParaRPr lang="en-ID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id-ID" sz="3600">
                          <a:effectLst/>
                        </a:rPr>
                        <a:t>Practice</a:t>
                      </a:r>
                      <a:endParaRPr lang="en-ID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id-ID" sz="3600">
                          <a:effectLst/>
                        </a:rPr>
                        <a:t>prevent</a:t>
                      </a:r>
                      <a:endParaRPr lang="en-ID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6200" marR="76200" marT="76200" marB="76200"/>
                </a:tc>
                <a:extLst>
                  <a:ext uri="{0D108BD9-81ED-4DB2-BD59-A6C34878D82A}">
                    <a16:rowId xmlns:a16="http://schemas.microsoft.com/office/drawing/2014/main" val="1796844511"/>
                  </a:ext>
                </a:extLst>
              </a:tr>
              <a:tr h="7308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id-ID" sz="3600" dirty="0" err="1">
                          <a:effectLst/>
                        </a:rPr>
                        <a:t>Quit</a:t>
                      </a:r>
                      <a:endParaRPr lang="en-ID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id-ID" sz="3600">
                          <a:effectLst/>
                        </a:rPr>
                        <a:t>Resent</a:t>
                      </a:r>
                      <a:endParaRPr lang="en-ID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id-ID" sz="3600">
                          <a:effectLst/>
                        </a:rPr>
                        <a:t>Resist</a:t>
                      </a:r>
                      <a:endParaRPr lang="en-ID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id-ID" sz="3600">
                          <a:effectLst/>
                        </a:rPr>
                        <a:t>risk</a:t>
                      </a:r>
                      <a:endParaRPr lang="en-ID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6200" marR="76200" marT="76200" marB="76200"/>
                </a:tc>
                <a:extLst>
                  <a:ext uri="{0D108BD9-81ED-4DB2-BD59-A6C34878D82A}">
                    <a16:rowId xmlns:a16="http://schemas.microsoft.com/office/drawing/2014/main" val="3540750719"/>
                  </a:ext>
                </a:extLst>
              </a:tr>
              <a:tr h="7308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id-ID" sz="3600">
                          <a:effectLst/>
                        </a:rPr>
                        <a:t>Suggest</a:t>
                      </a:r>
                      <a:endParaRPr lang="en-ID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id-ID" sz="3600">
                          <a:effectLst/>
                        </a:rPr>
                        <a:t>Stop</a:t>
                      </a:r>
                      <a:endParaRPr lang="en-ID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id-ID" sz="3600">
                          <a:effectLst/>
                        </a:rPr>
                        <a:t>understand</a:t>
                      </a:r>
                      <a:endParaRPr lang="en-ID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id-ID" sz="3600">
                          <a:effectLst/>
                        </a:rPr>
                        <a:t>mention</a:t>
                      </a:r>
                      <a:endParaRPr lang="en-ID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6200" marR="76200" marT="76200" marB="76200"/>
                </a:tc>
                <a:extLst>
                  <a:ext uri="{0D108BD9-81ED-4DB2-BD59-A6C34878D82A}">
                    <a16:rowId xmlns:a16="http://schemas.microsoft.com/office/drawing/2014/main" val="785487098"/>
                  </a:ext>
                </a:extLst>
              </a:tr>
              <a:tr h="7308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id-ID" sz="3600">
                          <a:effectLst/>
                        </a:rPr>
                        <a:t>can't help</a:t>
                      </a:r>
                      <a:endParaRPr lang="en-ID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id-ID" sz="3600">
                          <a:effectLst/>
                        </a:rPr>
                        <a:t>can't stand</a:t>
                      </a:r>
                      <a:endParaRPr lang="en-ID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endParaRPr lang="en-ID" sz="36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endParaRPr lang="en-ID" sz="36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6200" marR="76200" marT="76200" marB="76200"/>
                </a:tc>
                <a:extLst>
                  <a:ext uri="{0D108BD9-81ED-4DB2-BD59-A6C34878D82A}">
                    <a16:rowId xmlns:a16="http://schemas.microsoft.com/office/drawing/2014/main" val="407484337"/>
                  </a:ext>
                </a:extLst>
              </a:tr>
            </a:tbl>
          </a:graphicData>
        </a:graphic>
      </p:graphicFrame>
      <p:sp>
        <p:nvSpPr>
          <p:cNvPr id="54" name="TextBox 53">
            <a:extLst>
              <a:ext uri="{FF2B5EF4-FFF2-40B4-BE49-F238E27FC236}">
                <a16:creationId xmlns:a16="http://schemas.microsoft.com/office/drawing/2014/main" id="{188FBD95-DCE4-39C8-B651-8C350AD78F6B}"/>
              </a:ext>
            </a:extLst>
          </p:cNvPr>
          <p:cNvSpPr txBox="1"/>
          <p:nvPr/>
        </p:nvSpPr>
        <p:spPr>
          <a:xfrm>
            <a:off x="1828800" y="895848"/>
            <a:ext cx="13182600" cy="10679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750"/>
              </a:spcBef>
              <a:spcAft>
                <a:spcPts val="1200"/>
              </a:spcAft>
            </a:pPr>
            <a:r>
              <a:rPr lang="id-ID" sz="2400" b="1" cap="all" dirty="0">
                <a:solidFill>
                  <a:srgbClr val="44444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VERB (KATA KERJA) YANG DIIKUTI OLEH GERUND</a:t>
            </a:r>
            <a:endParaRPr lang="en-ID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Bef>
                <a:spcPts val="375"/>
              </a:spcBef>
              <a:spcAft>
                <a:spcPts val="2250"/>
              </a:spcAft>
            </a:pPr>
            <a:r>
              <a:rPr lang="id-ID" sz="24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Ada beberapa</a:t>
            </a:r>
            <a:r>
              <a:rPr lang="id-ID" sz="2400" i="1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lang="id-ID" sz="2400" i="1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verb</a:t>
            </a:r>
            <a:r>
              <a:rPr lang="id-ID" sz="24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(kata kerja) tertentu yang diikuti oleh </a:t>
            </a:r>
            <a:r>
              <a:rPr lang="id-ID" sz="2400" i="1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gerund</a:t>
            </a:r>
            <a:r>
              <a:rPr lang="id-ID" sz="24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id-ID" sz="24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diantaranya</a:t>
            </a:r>
            <a:r>
              <a:rPr lang="id-ID" sz="24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en-ID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A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87067" y="592941"/>
            <a:ext cx="16713866" cy="9101117"/>
            <a:chOff x="0" y="0"/>
            <a:chExt cx="4402006" cy="239700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402006" cy="2397002"/>
            </a:xfrm>
            <a:custGeom>
              <a:avLst/>
              <a:gdLst/>
              <a:ahLst/>
              <a:cxnLst/>
              <a:rect l="l" t="t" r="r" b="b"/>
              <a:pathLst>
                <a:path w="4402006" h="2397002">
                  <a:moveTo>
                    <a:pt x="23623" y="0"/>
                  </a:moveTo>
                  <a:lnTo>
                    <a:pt x="4378382" y="0"/>
                  </a:lnTo>
                  <a:cubicBezTo>
                    <a:pt x="4391429" y="0"/>
                    <a:pt x="4402006" y="10577"/>
                    <a:pt x="4402006" y="23623"/>
                  </a:cubicBezTo>
                  <a:lnTo>
                    <a:pt x="4402006" y="2373379"/>
                  </a:lnTo>
                  <a:cubicBezTo>
                    <a:pt x="4402006" y="2379644"/>
                    <a:pt x="4399517" y="2385653"/>
                    <a:pt x="4395087" y="2390083"/>
                  </a:cubicBezTo>
                  <a:cubicBezTo>
                    <a:pt x="4390656" y="2394513"/>
                    <a:pt x="4384647" y="2397002"/>
                    <a:pt x="4378382" y="2397002"/>
                  </a:cubicBezTo>
                  <a:lnTo>
                    <a:pt x="23623" y="2397002"/>
                  </a:lnTo>
                  <a:cubicBezTo>
                    <a:pt x="17358" y="2397002"/>
                    <a:pt x="11349" y="2394513"/>
                    <a:pt x="6919" y="2390083"/>
                  </a:cubicBezTo>
                  <a:cubicBezTo>
                    <a:pt x="2489" y="2385653"/>
                    <a:pt x="0" y="2379644"/>
                    <a:pt x="0" y="2373379"/>
                  </a:cubicBezTo>
                  <a:lnTo>
                    <a:pt x="0" y="23623"/>
                  </a:lnTo>
                  <a:cubicBezTo>
                    <a:pt x="0" y="17358"/>
                    <a:pt x="2489" y="11349"/>
                    <a:pt x="6919" y="6919"/>
                  </a:cubicBezTo>
                  <a:cubicBezTo>
                    <a:pt x="11349" y="2489"/>
                    <a:pt x="17358" y="0"/>
                    <a:pt x="23623" y="0"/>
                  </a:cubicBezTo>
                  <a:close/>
                </a:path>
              </a:pathLst>
            </a:custGeom>
            <a:solidFill>
              <a:srgbClr val="E6EAEF"/>
            </a:solidFill>
            <a:ln w="19050" cap="rnd">
              <a:solidFill>
                <a:srgbClr val="243342"/>
              </a:solidFill>
              <a:prstDash val="solid"/>
              <a:round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402006" cy="243510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62"/>
                </a:lnSpc>
              </a:pPr>
              <a:endParaRPr/>
            </a:p>
          </p:txBody>
        </p:sp>
      </p:grpSp>
      <p:sp>
        <p:nvSpPr>
          <p:cNvPr id="56" name="TextBox 55">
            <a:extLst>
              <a:ext uri="{FF2B5EF4-FFF2-40B4-BE49-F238E27FC236}">
                <a16:creationId xmlns:a16="http://schemas.microsoft.com/office/drawing/2014/main" id="{5BD4DA26-9EF1-669F-60C4-79876E812975}"/>
              </a:ext>
            </a:extLst>
          </p:cNvPr>
          <p:cNvSpPr txBox="1"/>
          <p:nvPr/>
        </p:nvSpPr>
        <p:spPr>
          <a:xfrm>
            <a:off x="1371600" y="800100"/>
            <a:ext cx="11734800" cy="59438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d-ID" sz="40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Contoh kalimat </a:t>
            </a:r>
            <a:r>
              <a:rPr lang="id-ID" sz="4000" i="1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verb</a:t>
            </a:r>
            <a:r>
              <a:rPr lang="id-ID" sz="4000" i="1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lang="id-ID" sz="40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(kata kerja)</a:t>
            </a:r>
            <a:r>
              <a:rPr lang="id-ID" sz="4000" i="1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lang="id-ID" sz="40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yang diikuti</a:t>
            </a:r>
            <a:r>
              <a:rPr lang="id-ID" sz="4000" i="1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lang="id-ID" sz="4000" i="1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gerund</a:t>
            </a:r>
            <a:r>
              <a:rPr lang="id-ID" sz="40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en-ID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id-ID" sz="4000" i="1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He </a:t>
            </a:r>
            <a:r>
              <a:rPr lang="id-ID" sz="4000" b="1" i="1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admitted</a:t>
            </a:r>
            <a:r>
              <a:rPr lang="id-ID" sz="4000" b="1" i="1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id-ID" sz="4000" b="1" i="1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stealing</a:t>
            </a:r>
            <a:r>
              <a:rPr lang="id-ID" sz="4000" i="1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lang="id-ID" sz="4000" i="1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</a:t>
            </a:r>
            <a:r>
              <a:rPr lang="id-ID" sz="4000" i="1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ring</a:t>
            </a:r>
            <a:r>
              <a:rPr lang="id-ID" sz="40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ID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id-ID" sz="4000" i="1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We </a:t>
            </a:r>
            <a:r>
              <a:rPr lang="id-ID" sz="4000" i="1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will</a:t>
            </a:r>
            <a:r>
              <a:rPr lang="id-ID" sz="4000" i="1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lang="id-ID" sz="4000" b="1" i="1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continue</a:t>
            </a:r>
            <a:r>
              <a:rPr lang="id-ID" sz="4000" b="1" i="1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id-ID" sz="4000" b="1" i="1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studying</a:t>
            </a:r>
            <a:r>
              <a:rPr lang="id-ID" sz="4000" i="1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lang="id-ID" sz="4000" i="1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soon</a:t>
            </a:r>
            <a:r>
              <a:rPr lang="id-ID" sz="4000" i="1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ID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id-ID" sz="4000" i="1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 </a:t>
            </a:r>
            <a:r>
              <a:rPr lang="id-ID" sz="4000" b="1" i="1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enjoy</a:t>
            </a:r>
            <a:r>
              <a:rPr lang="id-ID" sz="4000" b="1" i="1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id-ID" sz="4000" b="1" i="1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spending</a:t>
            </a:r>
            <a:r>
              <a:rPr lang="id-ID" sz="4000" i="1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lang="id-ID" sz="4000" i="1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time</a:t>
            </a:r>
            <a:r>
              <a:rPr lang="id-ID" sz="4000" i="1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id-ID" sz="4000" i="1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at</a:t>
            </a:r>
            <a:r>
              <a:rPr lang="id-ID" sz="4000" i="1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id-ID" sz="4000" i="1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home</a:t>
            </a:r>
            <a:r>
              <a:rPr lang="id-ID" sz="40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ID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id-ID" sz="4000" i="1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Don’t</a:t>
            </a:r>
            <a:r>
              <a:rPr lang="id-ID" sz="4000" i="1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id-ID" sz="4000" i="1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give</a:t>
            </a:r>
            <a:r>
              <a:rPr lang="id-ID" sz="4000" i="1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id-ID" sz="4000" i="1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up</a:t>
            </a:r>
            <a:r>
              <a:rPr lang="id-ID" sz="4000" i="1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! </a:t>
            </a:r>
            <a:r>
              <a:rPr lang="id-ID" sz="4000" b="1" i="1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Keep</a:t>
            </a:r>
            <a:r>
              <a:rPr lang="id-ID" sz="4000" b="1" i="1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id-ID" sz="4000" b="1" i="1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fighting</a:t>
            </a:r>
            <a:r>
              <a:rPr lang="id-ID" sz="4000" i="1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!</a:t>
            </a:r>
            <a:endParaRPr lang="en-ID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id-ID" sz="4000" i="1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Let’s</a:t>
            </a:r>
            <a:r>
              <a:rPr lang="id-ID" sz="4000" i="1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lang="id-ID" sz="4000" b="1" i="1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practice</a:t>
            </a:r>
            <a:r>
              <a:rPr lang="id-ID" sz="4000" b="1" i="1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id-ID" sz="4000" b="1" i="1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speaking</a:t>
            </a:r>
            <a:r>
              <a:rPr lang="id-ID" sz="4000" i="1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lang="id-ID" sz="4000" i="1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for</a:t>
            </a:r>
            <a:r>
              <a:rPr lang="id-ID" sz="4000" i="1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id-ID" sz="4000" i="1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</a:t>
            </a:r>
            <a:r>
              <a:rPr lang="id-ID" sz="4000" i="1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final </a:t>
            </a:r>
            <a:r>
              <a:rPr lang="id-ID" sz="4000" i="1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test</a:t>
            </a:r>
            <a:r>
              <a:rPr lang="id-ID" sz="4000" i="1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ID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id-ID" sz="4000" i="1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 </a:t>
            </a:r>
            <a:r>
              <a:rPr lang="id-ID" sz="4000" i="1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can’t</a:t>
            </a:r>
            <a:r>
              <a:rPr lang="id-ID" sz="4000" i="1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lang="id-ID" sz="4000" b="1" i="1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stop </a:t>
            </a:r>
            <a:r>
              <a:rPr lang="id-ID" sz="4000" b="1" i="1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watching</a:t>
            </a:r>
            <a:r>
              <a:rPr lang="id-ID" sz="4000" b="1" i="1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lang="id-ID" sz="4000" i="1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movie</a:t>
            </a:r>
            <a:r>
              <a:rPr lang="id-ID" sz="4000" i="1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ID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 descr="Gerund: Pengertian, Tipe, dan Contoh Kalimat - Sonora.id">
            <a:extLst>
              <a:ext uri="{FF2B5EF4-FFF2-40B4-BE49-F238E27FC236}">
                <a16:creationId xmlns:a16="http://schemas.microsoft.com/office/drawing/2014/main" id="{E5C48F9C-1278-7128-994C-B68DBD694A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40382" y="0"/>
            <a:ext cx="5247618" cy="1028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14700" y="2171700"/>
            <a:ext cx="11658600" cy="3886200"/>
          </a:xfrm>
          <a:solidFill>
            <a:schemeClr val="accent6">
              <a:lumMod val="75000"/>
            </a:schemeClr>
          </a:solidFill>
          <a:effectLst>
            <a:softEdge rad="317500"/>
          </a:effectLst>
        </p:spPr>
        <p:txBody>
          <a:bodyPr>
            <a:normAutofit fontScale="90000"/>
          </a:bodyPr>
          <a:lstStyle/>
          <a:p>
            <a:r>
              <a:rPr lang="en-US" sz="14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Infinitives</a:t>
            </a:r>
          </a:p>
        </p:txBody>
      </p:sp>
    </p:spTree>
    <p:extLst>
      <p:ext uri="{BB962C8B-B14F-4D97-AF65-F5344CB8AC3E}">
        <p14:creationId xmlns:p14="http://schemas.microsoft.com/office/powerpoint/2010/main" val="510438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/>
          <p:cNvSpPr>
            <a:spLocks noGrp="1"/>
          </p:cNvSpPr>
          <p:nvPr>
            <p:ph type="title"/>
          </p:nvPr>
        </p:nvSpPr>
        <p:spPr>
          <a:xfrm>
            <a:off x="2743200" y="457200"/>
            <a:ext cx="13563600" cy="1714500"/>
          </a:xfrm>
          <a:solidFill>
            <a:schemeClr val="accent6">
              <a:lumMod val="75000"/>
            </a:schemeClr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>
            <a:normAutofit fontScale="90000"/>
          </a:bodyPr>
          <a:lstStyle/>
          <a:p>
            <a:r>
              <a:rPr lang="en-US" sz="10800" b="1" dirty="0">
                <a:effectLst>
                  <a:glow rad="127000">
                    <a:srgbClr val="C00000"/>
                  </a:glow>
                </a:effectLst>
              </a:rPr>
              <a:t>What is an infinitive?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00" y="3467100"/>
            <a:ext cx="14404913" cy="5175920"/>
          </a:xfrm>
        </p:spPr>
        <p:txBody>
          <a:bodyPr>
            <a:normAutofit/>
          </a:bodyPr>
          <a:lstStyle/>
          <a:p>
            <a:r>
              <a:rPr lang="en-US" dirty="0">
                <a:latin typeface="Arial Rounded MT Bold" panose="020F0704030504030204" pitchFamily="34" charset="0"/>
              </a:rPr>
              <a:t>An </a:t>
            </a:r>
            <a:r>
              <a:rPr lang="en-US" i="1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Arial Rounded MT Bold" panose="020F0704030504030204" pitchFamily="34" charset="0"/>
              </a:rPr>
              <a:t>infinitive</a:t>
            </a:r>
            <a:r>
              <a:rPr lang="en-US" dirty="0">
                <a:latin typeface="Arial Rounded MT Bold" panose="020F0704030504030204" pitchFamily="34" charset="0"/>
              </a:rPr>
              <a:t> is the word </a:t>
            </a:r>
            <a:r>
              <a:rPr lang="en-US" i="1" dirty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Arial Rounded MT Bold" panose="020F0704030504030204" pitchFamily="34" charset="0"/>
              </a:rPr>
              <a:t>“to” </a:t>
            </a:r>
            <a:r>
              <a:rPr lang="en-US" dirty="0">
                <a:latin typeface="Arial Rounded MT Bold" panose="020F0704030504030204" pitchFamily="34" charset="0"/>
              </a:rPr>
              <a:t>plus the </a:t>
            </a:r>
            <a:r>
              <a:rPr lang="en-US" i="1" u="sng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base form of a verb</a:t>
            </a:r>
            <a:r>
              <a:rPr lang="en-US" dirty="0">
                <a:latin typeface="Arial Rounded MT Bold" panose="020F0704030504030204" pitchFamily="34" charset="0"/>
              </a:rPr>
              <a:t>.</a:t>
            </a:r>
          </a:p>
          <a:p>
            <a:r>
              <a:rPr lang="en-US" dirty="0">
                <a:latin typeface="Arial Rounded MT Bold" panose="020F0704030504030204" pitchFamily="34" charset="0"/>
              </a:rPr>
              <a:t>It often functions as a 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noun</a:t>
            </a:r>
            <a:r>
              <a:rPr lang="en-US" dirty="0">
                <a:latin typeface="Arial Rounded MT Bold" panose="020F0704030504030204" pitchFamily="34" charset="0"/>
              </a:rPr>
              <a:t>, a 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subject</a:t>
            </a:r>
            <a:r>
              <a:rPr lang="en-US" dirty="0">
                <a:latin typeface="Arial Rounded MT Bold" panose="020F0704030504030204" pitchFamily="34" charset="0"/>
              </a:rPr>
              <a:t> or a 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direct object</a:t>
            </a:r>
            <a:r>
              <a:rPr lang="en-US" dirty="0">
                <a:latin typeface="Arial Rounded MT Bold" panose="020F0704030504030204" pitchFamily="34" charset="0"/>
              </a:rPr>
              <a:t>.</a:t>
            </a:r>
          </a:p>
          <a:p>
            <a:r>
              <a:rPr lang="en-US" dirty="0">
                <a:latin typeface="Arial Rounded MT Bold" panose="020F0704030504030204" pitchFamily="34" charset="0"/>
              </a:rPr>
              <a:t>Can also function as an 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adjective</a:t>
            </a:r>
            <a:r>
              <a:rPr lang="en-US" dirty="0">
                <a:latin typeface="Arial Rounded MT Bold" panose="020F0704030504030204" pitchFamily="34" charset="0"/>
              </a:rPr>
              <a:t> or an 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adverb</a:t>
            </a:r>
            <a:r>
              <a:rPr lang="en-US" dirty="0">
                <a:latin typeface="Arial Rounded MT Bold" panose="020F0704030504030204" pitchFamily="34" charset="0"/>
              </a:rPr>
              <a:t>.</a:t>
            </a:r>
          </a:p>
          <a:p>
            <a:r>
              <a:rPr lang="en-US" dirty="0">
                <a:latin typeface="Arial Rounded MT Bold" panose="020F0704030504030204" pitchFamily="34" charset="0"/>
              </a:rPr>
              <a:t>Even though “to” is a preposition, it is </a:t>
            </a:r>
            <a:r>
              <a:rPr lang="en-US" b="1" u="sng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NOT</a:t>
            </a:r>
            <a:r>
              <a:rPr lang="en-US" dirty="0">
                <a:latin typeface="Arial Rounded MT Bold" panose="020F0704030504030204" pitchFamily="34" charset="0"/>
              </a:rPr>
              <a:t> a preposition when it is combined with the base form of a verb; it is an infinitive.</a:t>
            </a:r>
          </a:p>
          <a:p>
            <a:pPr marL="0" indent="0">
              <a:buNone/>
            </a:pPr>
            <a:endParaRPr lang="en-US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9775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500"/>
                            </p:stCondLst>
                            <p:childTnLst>
                              <p:par>
                                <p:cTn id="60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 build="p"/>
    </p:bld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{04F33DD7-167E-0241-BDEB-62D22B4708F6}tf10001119</Template>
  <TotalTime>68</TotalTime>
  <Words>1336</Words>
  <Application>Microsoft Macintosh PowerPoint</Application>
  <PresentationFormat>Custom</PresentationFormat>
  <Paragraphs>183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Karnchang Bold</vt:lpstr>
      <vt:lpstr>Calibri</vt:lpstr>
      <vt:lpstr>Arial Rounded MT Bold</vt:lpstr>
      <vt:lpstr>Gill Sans MT</vt:lpstr>
      <vt:lpstr>Symbol</vt:lpstr>
      <vt:lpstr>Arial</vt:lpstr>
      <vt:lpstr>Karnchang</vt:lpstr>
      <vt:lpstr>Gallery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Infinitives</vt:lpstr>
      <vt:lpstr>What is an infinitive?</vt:lpstr>
      <vt:lpstr>INFINITIVES</vt:lpstr>
      <vt:lpstr>Remember…</vt:lpstr>
      <vt:lpstr>Don’t forget...</vt:lpstr>
      <vt:lpstr>PRACTICE: Identify the infinitive.</vt:lpstr>
      <vt:lpstr>Infinitive Phrases</vt:lpstr>
      <vt:lpstr>PowerPoint Presentation</vt:lpstr>
      <vt:lpstr>PowerPoint Presentation</vt:lpstr>
      <vt:lpstr>more examples…</vt:lpstr>
      <vt:lpstr>non-examples</vt:lpstr>
      <vt:lpstr>PRACTICE: Underline the infinitive phrase. Double underline the infinitive. </vt:lpstr>
      <vt:lpstr>Put the verb into either the gerund (-ing) or the infinitive (with ‘to’). </vt:lpstr>
      <vt:lpstr>Put the verb into either the gerund (-ing) or the infinitive (with ‘to’). </vt:lpstr>
      <vt:lpstr>Put the verb into either the gerund (-ing) or the infinitive (with ‘to’). </vt:lpstr>
      <vt:lpstr>Put the verb into either the gerund (-ing) or the infinitive (with ‘to’). </vt:lpstr>
      <vt:lpstr>Put the verb into either the gerund (-ing) or the infinitive (with ‘to’).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Hitam abu-abu minimalis geometris seminar proposal presentasi</dc:title>
  <cp:lastModifiedBy>endang iryani</cp:lastModifiedBy>
  <cp:revision>4</cp:revision>
  <dcterms:created xsi:type="dcterms:W3CDTF">2006-08-16T00:00:00Z</dcterms:created>
  <dcterms:modified xsi:type="dcterms:W3CDTF">2023-12-06T00:19:12Z</dcterms:modified>
  <dc:identifier>DAF2Jzstp8k</dc:identifier>
</cp:coreProperties>
</file>